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4"/>
  </p:notesMasterIdLst>
  <p:sldIdLst>
    <p:sldId id="256" r:id="rId2"/>
    <p:sldId id="257" r:id="rId3"/>
    <p:sldId id="258" r:id="rId4"/>
    <p:sldId id="33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7" r:id="rId61"/>
    <p:sldId id="318" r:id="rId62"/>
    <p:sldId id="314" r:id="rId63"/>
    <p:sldId id="315" r:id="rId64"/>
    <p:sldId id="319" r:id="rId65"/>
    <p:sldId id="320" r:id="rId66"/>
    <p:sldId id="316" r:id="rId67"/>
    <p:sldId id="323" r:id="rId68"/>
    <p:sldId id="326" r:id="rId69"/>
    <p:sldId id="324" r:id="rId70"/>
    <p:sldId id="325" r:id="rId71"/>
    <p:sldId id="321" r:id="rId72"/>
    <p:sldId id="328" r:id="rId73"/>
    <p:sldId id="327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22" r:id="rId82"/>
    <p:sldId id="329" r:id="rId8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12700" cap="flat">
              <a:solidFill>
                <a:srgbClr val="600C52"/>
              </a:solidFill>
              <a:prstDash val="solid"/>
              <a:round/>
            </a:ln>
          </a:top>
          <a:bottom>
            <a:ln w="127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rgbClr val="D2DBEB"/>
          </a:solidFill>
        </a:fill>
      </a:tcStyle>
    </a:wholeTbl>
    <a:band2H>
      <a:tcTxStyle/>
      <a:tcStyle>
        <a:tcBdr/>
        <a:fill>
          <a:solidFill>
            <a:srgbClr val="EAEEF5"/>
          </a:solidFill>
        </a:fill>
      </a:tcStyle>
    </a:band2H>
    <a:firstCol>
      <a:tcTxStyle b="on" i="off">
        <a:fontRef idx="minor">
          <a:srgbClr val="600C52"/>
        </a:fontRef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12700" cap="flat">
              <a:solidFill>
                <a:srgbClr val="600C52"/>
              </a:solidFill>
              <a:prstDash val="solid"/>
              <a:round/>
            </a:ln>
          </a:top>
          <a:bottom>
            <a:ln w="127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600C52"/>
        </a:fontRef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38100" cap="flat">
              <a:solidFill>
                <a:srgbClr val="600C52"/>
              </a:solidFill>
              <a:prstDash val="solid"/>
              <a:round/>
            </a:ln>
          </a:top>
          <a:bottom>
            <a:ln w="127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600C52"/>
        </a:fontRef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12700" cap="flat">
              <a:solidFill>
                <a:srgbClr val="600C52"/>
              </a:solidFill>
              <a:prstDash val="solid"/>
              <a:round/>
            </a:ln>
          </a:top>
          <a:bottom>
            <a:ln w="381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12700" cap="flat">
              <a:solidFill>
                <a:srgbClr val="600C52"/>
              </a:solidFill>
              <a:prstDash val="solid"/>
              <a:round/>
            </a:ln>
          </a:top>
          <a:bottom>
            <a:ln w="127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rgbClr val="F3E7D0"/>
          </a:solidFill>
        </a:fill>
      </a:tcStyle>
    </a:wholeTbl>
    <a:band2H>
      <a:tcTxStyle/>
      <a:tcStyle>
        <a:tcBdr/>
        <a:fill>
          <a:solidFill>
            <a:srgbClr val="F9F3E9"/>
          </a:solidFill>
        </a:fill>
      </a:tcStyle>
    </a:band2H>
    <a:firstCol>
      <a:tcTxStyle b="on" i="off">
        <a:fontRef idx="minor">
          <a:srgbClr val="600C52"/>
        </a:fontRef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12700" cap="flat">
              <a:solidFill>
                <a:srgbClr val="600C52"/>
              </a:solidFill>
              <a:prstDash val="solid"/>
              <a:round/>
            </a:ln>
          </a:top>
          <a:bottom>
            <a:ln w="127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600C52"/>
        </a:fontRef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38100" cap="flat">
              <a:solidFill>
                <a:srgbClr val="600C52"/>
              </a:solidFill>
              <a:prstDash val="solid"/>
              <a:round/>
            </a:ln>
          </a:top>
          <a:bottom>
            <a:ln w="127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600C52"/>
        </a:fontRef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12700" cap="flat">
              <a:solidFill>
                <a:srgbClr val="600C52"/>
              </a:solidFill>
              <a:prstDash val="solid"/>
              <a:round/>
            </a:ln>
          </a:top>
          <a:bottom>
            <a:ln w="381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12700" cap="flat">
              <a:solidFill>
                <a:srgbClr val="600C52"/>
              </a:solidFill>
              <a:prstDash val="solid"/>
              <a:round/>
            </a:ln>
          </a:top>
          <a:bottom>
            <a:ln w="127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rgbClr val="DBD6E3"/>
          </a:solidFill>
        </a:fill>
      </a:tcStyle>
    </a:wholeTbl>
    <a:band2H>
      <a:tcTxStyle/>
      <a:tcStyle>
        <a:tcBdr/>
        <a:fill>
          <a:solidFill>
            <a:srgbClr val="EEECF2"/>
          </a:solidFill>
        </a:fill>
      </a:tcStyle>
    </a:band2H>
    <a:firstCol>
      <a:tcTxStyle b="on" i="off">
        <a:fontRef idx="minor">
          <a:srgbClr val="600C52"/>
        </a:fontRef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12700" cap="flat">
              <a:solidFill>
                <a:srgbClr val="600C52"/>
              </a:solidFill>
              <a:prstDash val="solid"/>
              <a:round/>
            </a:ln>
          </a:top>
          <a:bottom>
            <a:ln w="127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600C52"/>
        </a:fontRef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38100" cap="flat">
              <a:solidFill>
                <a:srgbClr val="600C52"/>
              </a:solidFill>
              <a:prstDash val="solid"/>
              <a:round/>
            </a:ln>
          </a:top>
          <a:bottom>
            <a:ln w="127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600C52"/>
        </a:fontRef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12700" cap="flat">
              <a:solidFill>
                <a:srgbClr val="600C52"/>
              </a:solidFill>
              <a:prstDash val="solid"/>
              <a:round/>
            </a:ln>
          </a:top>
          <a:bottom>
            <a:ln w="381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600C52"/>
          </a:solidFill>
        </a:fill>
      </a:tcStyle>
    </a:band2H>
    <a:firstCol>
      <a:tcTxStyle b="on" i="off">
        <a:fontRef idx="minor">
          <a:srgbClr val="600C52"/>
        </a:fontRef>
        <a:srgbClr val="600C5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46056"/>
              </a:solidFill>
              <a:prstDash val="solid"/>
              <a:round/>
            </a:ln>
          </a:top>
          <a:bottom>
            <a:ln w="25400" cap="flat">
              <a:solidFill>
                <a:srgbClr val="54605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0C52"/>
          </a:solidFill>
        </a:fill>
      </a:tcStyle>
    </a:lastRow>
    <a:firstRow>
      <a:tcTxStyle b="on" i="off">
        <a:fontRef idx="minor">
          <a:srgbClr val="600C52"/>
        </a:fontRef>
        <a:srgbClr val="600C5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46056"/>
              </a:solidFill>
              <a:prstDash val="solid"/>
              <a:round/>
            </a:ln>
          </a:top>
          <a:bottom>
            <a:ln w="25400" cap="flat">
              <a:solidFill>
                <a:srgbClr val="54605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12700" cap="flat">
              <a:solidFill>
                <a:srgbClr val="600C52"/>
              </a:solidFill>
              <a:prstDash val="solid"/>
              <a:round/>
            </a:ln>
          </a:top>
          <a:bottom>
            <a:ln w="127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rgbClr val="CFD1D0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600C52"/>
        </a:fontRef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12700" cap="flat">
              <a:solidFill>
                <a:srgbClr val="600C52"/>
              </a:solidFill>
              <a:prstDash val="solid"/>
              <a:round/>
            </a:ln>
          </a:top>
          <a:bottom>
            <a:ln w="127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rgbClr val="546056"/>
          </a:solidFill>
        </a:fill>
      </a:tcStyle>
    </a:firstCol>
    <a:lastRow>
      <a:tcTxStyle b="on" i="off">
        <a:fontRef idx="minor">
          <a:srgbClr val="600C52"/>
        </a:fontRef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38100" cap="flat">
              <a:solidFill>
                <a:srgbClr val="600C52"/>
              </a:solidFill>
              <a:prstDash val="solid"/>
              <a:round/>
            </a:ln>
          </a:top>
          <a:bottom>
            <a:ln w="127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rgbClr val="546056"/>
          </a:solidFill>
        </a:fill>
      </a:tcStyle>
    </a:lastRow>
    <a:firstRow>
      <a:tcTxStyle b="on" i="off">
        <a:fontRef idx="minor">
          <a:srgbClr val="600C52"/>
        </a:fontRef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round/>
            </a:ln>
          </a:left>
          <a:right>
            <a:ln w="12700" cap="flat">
              <a:solidFill>
                <a:srgbClr val="600C52"/>
              </a:solidFill>
              <a:prstDash val="solid"/>
              <a:round/>
            </a:ln>
          </a:right>
          <a:top>
            <a:ln w="12700" cap="flat">
              <a:solidFill>
                <a:srgbClr val="600C52"/>
              </a:solidFill>
              <a:prstDash val="solid"/>
              <a:round/>
            </a:ln>
          </a:top>
          <a:bottom>
            <a:ln w="38100" cap="flat">
              <a:solidFill>
                <a:srgbClr val="600C52"/>
              </a:solidFill>
              <a:prstDash val="solid"/>
              <a:round/>
            </a:ln>
          </a:bottom>
          <a:insideH>
            <a:ln w="12700" cap="flat">
              <a:solidFill>
                <a:srgbClr val="600C52"/>
              </a:solidFill>
              <a:prstDash val="solid"/>
              <a:round/>
            </a:ln>
          </a:insideH>
          <a:insideV>
            <a:ln w="12700" cap="flat">
              <a:solidFill>
                <a:srgbClr val="600C52"/>
              </a:solidFill>
              <a:prstDash val="solid"/>
              <a:round/>
            </a:ln>
          </a:insideV>
        </a:tcBdr>
        <a:fill>
          <a:solidFill>
            <a:srgbClr val="546056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546056"/>
              </a:solidFill>
              <a:prstDash val="solid"/>
              <a:round/>
            </a:ln>
          </a:left>
          <a:right>
            <a:ln w="12700" cap="flat">
              <a:solidFill>
                <a:srgbClr val="546056"/>
              </a:solidFill>
              <a:prstDash val="solid"/>
              <a:round/>
            </a:ln>
          </a:right>
          <a:top>
            <a:ln w="12700" cap="flat">
              <a:solidFill>
                <a:srgbClr val="546056"/>
              </a:solidFill>
              <a:prstDash val="solid"/>
              <a:round/>
            </a:ln>
          </a:top>
          <a:bottom>
            <a:ln w="12700" cap="flat">
              <a:solidFill>
                <a:srgbClr val="546056"/>
              </a:solidFill>
              <a:prstDash val="solid"/>
              <a:round/>
            </a:ln>
          </a:bottom>
          <a:insideH>
            <a:ln w="12700" cap="flat">
              <a:solidFill>
                <a:srgbClr val="546056"/>
              </a:solidFill>
              <a:prstDash val="solid"/>
              <a:round/>
            </a:ln>
          </a:insideH>
          <a:insideV>
            <a:ln w="12700" cap="flat">
              <a:solidFill>
                <a:srgbClr val="546056"/>
              </a:solidFill>
              <a:prstDash val="solid"/>
              <a:round/>
            </a:ln>
          </a:insideV>
        </a:tcBdr>
        <a:fill>
          <a:solidFill>
            <a:srgbClr val="546056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546056"/>
              </a:solidFill>
              <a:prstDash val="solid"/>
              <a:round/>
            </a:ln>
          </a:left>
          <a:right>
            <a:ln w="12700" cap="flat">
              <a:solidFill>
                <a:srgbClr val="546056"/>
              </a:solidFill>
              <a:prstDash val="solid"/>
              <a:round/>
            </a:ln>
          </a:right>
          <a:top>
            <a:ln w="12700" cap="flat">
              <a:solidFill>
                <a:srgbClr val="546056"/>
              </a:solidFill>
              <a:prstDash val="solid"/>
              <a:round/>
            </a:ln>
          </a:top>
          <a:bottom>
            <a:ln w="12700" cap="flat">
              <a:solidFill>
                <a:srgbClr val="546056"/>
              </a:solidFill>
              <a:prstDash val="solid"/>
              <a:round/>
            </a:ln>
          </a:bottom>
          <a:insideH>
            <a:ln w="12700" cap="flat">
              <a:solidFill>
                <a:srgbClr val="546056"/>
              </a:solidFill>
              <a:prstDash val="solid"/>
              <a:round/>
            </a:ln>
          </a:insideH>
          <a:insideV>
            <a:ln w="12700" cap="flat">
              <a:solidFill>
                <a:srgbClr val="546056"/>
              </a:solidFill>
              <a:prstDash val="solid"/>
              <a:round/>
            </a:ln>
          </a:insideV>
        </a:tcBdr>
        <a:fill>
          <a:solidFill>
            <a:srgbClr val="546056">
              <a:alpha val="20000"/>
            </a:srgbClr>
          </a:solidFill>
        </a:fill>
      </a:tcStyle>
    </a:firstCol>
    <a:la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546056"/>
              </a:solidFill>
              <a:prstDash val="solid"/>
              <a:round/>
            </a:ln>
          </a:left>
          <a:right>
            <a:ln w="12700" cap="flat">
              <a:solidFill>
                <a:srgbClr val="546056"/>
              </a:solidFill>
              <a:prstDash val="solid"/>
              <a:round/>
            </a:ln>
          </a:right>
          <a:top>
            <a:ln w="50800" cap="flat">
              <a:solidFill>
                <a:srgbClr val="546056"/>
              </a:solidFill>
              <a:prstDash val="solid"/>
              <a:round/>
            </a:ln>
          </a:top>
          <a:bottom>
            <a:ln w="12700" cap="flat">
              <a:solidFill>
                <a:srgbClr val="546056"/>
              </a:solidFill>
              <a:prstDash val="solid"/>
              <a:round/>
            </a:ln>
          </a:bottom>
          <a:insideH>
            <a:ln w="12700" cap="flat">
              <a:solidFill>
                <a:srgbClr val="546056"/>
              </a:solidFill>
              <a:prstDash val="solid"/>
              <a:round/>
            </a:ln>
          </a:insideH>
          <a:insideV>
            <a:ln w="12700" cap="flat">
              <a:solidFill>
                <a:srgbClr val="546056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546056"/>
              </a:solidFill>
              <a:prstDash val="solid"/>
              <a:round/>
            </a:ln>
          </a:left>
          <a:right>
            <a:ln w="12700" cap="flat">
              <a:solidFill>
                <a:srgbClr val="546056"/>
              </a:solidFill>
              <a:prstDash val="solid"/>
              <a:round/>
            </a:ln>
          </a:right>
          <a:top>
            <a:ln w="12700" cap="flat">
              <a:solidFill>
                <a:srgbClr val="546056"/>
              </a:solidFill>
              <a:prstDash val="solid"/>
              <a:round/>
            </a:ln>
          </a:top>
          <a:bottom>
            <a:ln w="25400" cap="flat">
              <a:solidFill>
                <a:srgbClr val="546056"/>
              </a:solidFill>
              <a:prstDash val="solid"/>
              <a:round/>
            </a:ln>
          </a:bottom>
          <a:insideH>
            <a:ln w="12700" cap="flat">
              <a:solidFill>
                <a:srgbClr val="546056"/>
              </a:solidFill>
              <a:prstDash val="solid"/>
              <a:round/>
            </a:ln>
          </a:insideH>
          <a:insideV>
            <a:ln w="12700" cap="flat">
              <a:solidFill>
                <a:srgbClr val="546056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4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035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47700" y="2095500"/>
            <a:ext cx="11709400" cy="29083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647700" y="5207000"/>
            <a:ext cx="117094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pic" sz="quarter" idx="13"/>
          </p:nvPr>
        </p:nvSpPr>
        <p:spPr>
          <a:xfrm>
            <a:off x="6540500" y="4902200"/>
            <a:ext cx="5854700" cy="4241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pic" sz="quarter" idx="14"/>
          </p:nvPr>
        </p:nvSpPr>
        <p:spPr>
          <a:xfrm>
            <a:off x="6540500" y="641350"/>
            <a:ext cx="5854700" cy="4241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pic" sz="half" idx="15"/>
          </p:nvPr>
        </p:nvSpPr>
        <p:spPr>
          <a:xfrm>
            <a:off x="622300" y="622300"/>
            <a:ext cx="5892800" cy="8521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body" sz="quarter" idx="1"/>
          </p:nvPr>
        </p:nvSpPr>
        <p:spPr>
          <a:xfrm>
            <a:off x="2044700" y="6642100"/>
            <a:ext cx="8902700" cy="635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3"/>
          </p:nvPr>
        </p:nvSpPr>
        <p:spPr>
          <a:xfrm>
            <a:off x="2044700" y="4203700"/>
            <a:ext cx="8902700" cy="8128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 A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quarter" idx="13"/>
          </p:nvPr>
        </p:nvSpPr>
        <p:spPr>
          <a:xfrm>
            <a:off x="4457700" y="355600"/>
            <a:ext cx="4089400" cy="604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pic" sz="quarter" idx="14"/>
          </p:nvPr>
        </p:nvSpPr>
        <p:spPr>
          <a:xfrm>
            <a:off x="8559800" y="355600"/>
            <a:ext cx="4089400" cy="604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pic" sz="quarter" idx="15"/>
          </p:nvPr>
        </p:nvSpPr>
        <p:spPr>
          <a:xfrm>
            <a:off x="355600" y="355600"/>
            <a:ext cx="4089400" cy="604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647700" y="6794500"/>
            <a:ext cx="11709400" cy="14224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sz="quarter" idx="1"/>
          </p:nvPr>
        </p:nvSpPr>
        <p:spPr>
          <a:xfrm>
            <a:off x="647700" y="8204200"/>
            <a:ext cx="11709400" cy="1282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pic" idx="13"/>
          </p:nvPr>
        </p:nvSpPr>
        <p:spPr>
          <a:xfrm>
            <a:off x="368300" y="368300"/>
            <a:ext cx="12268200" cy="604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647700" y="6794500"/>
            <a:ext cx="11709400" cy="14224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647700" y="8204200"/>
            <a:ext cx="11709400" cy="1282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647700" y="3390900"/>
            <a:ext cx="11709400" cy="29591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pic" sz="half" idx="13"/>
          </p:nvPr>
        </p:nvSpPr>
        <p:spPr>
          <a:xfrm>
            <a:off x="6489700" y="622300"/>
            <a:ext cx="5892800" cy="8521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647700" y="1689100"/>
            <a:ext cx="5600700" cy="34925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sz="quarter" idx="1"/>
          </p:nvPr>
        </p:nvSpPr>
        <p:spPr>
          <a:xfrm>
            <a:off x="647700" y="5435600"/>
            <a:ext cx="5600700" cy="35941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676900" cy="6553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sz="half" idx="1"/>
          </p:nvPr>
        </p:nvSpPr>
        <p:spPr>
          <a:xfrm>
            <a:off x="647700" y="2628900"/>
            <a:ext cx="5600700" cy="6477000"/>
          </a:xfrm>
          <a:prstGeom prst="rect">
            <a:avLst/>
          </a:prstGeom>
        </p:spPr>
        <p:txBody>
          <a:bodyPr/>
          <a:lstStyle>
            <a:lvl1pPr marL="3937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1pPr>
            <a:lvl2pPr marL="7874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2pPr>
            <a:lvl3pPr marL="11811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3pPr>
            <a:lvl4pPr marL="15748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4pPr>
            <a:lvl5pPr marL="19685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xfrm>
            <a:off x="647700" y="647700"/>
            <a:ext cx="11709400" cy="84582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47700" y="152400"/>
            <a:ext cx="11709400" cy="20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47700" y="2628900"/>
            <a:ext cx="11709400" cy="647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6"/>
              </a:buBlip>
            </a:lvl1pPr>
            <a:lvl2pPr>
              <a:buBlip>
                <a:blip r:embed="rId16"/>
              </a:buBlip>
            </a:lvl2pPr>
            <a:lvl3pPr>
              <a:buBlip>
                <a:blip r:embed="rId16"/>
              </a:buBlip>
            </a:lvl3pPr>
            <a:lvl4pPr>
              <a:buBlip>
                <a:blip r:embed="rId16"/>
              </a:buBlip>
            </a:lvl4pPr>
            <a:lvl5pPr>
              <a:buBlip>
                <a:blip r:embed="rId16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24599" y="9359900"/>
            <a:ext cx="342901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FFFFFF">
                    <a:alpha val="95000"/>
                  </a:srgbClr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Palatino"/>
          <a:ea typeface="Palatino"/>
          <a:cs typeface="Palatino"/>
          <a:sym typeface="Palatino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Palatino"/>
          <a:ea typeface="Palatino"/>
          <a:cs typeface="Palatino"/>
          <a:sym typeface="Palatino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Palatino"/>
          <a:ea typeface="Palatino"/>
          <a:cs typeface="Palatino"/>
          <a:sym typeface="Palatino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Palatino"/>
          <a:ea typeface="Palatino"/>
          <a:cs typeface="Palatino"/>
          <a:sym typeface="Palatino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Palatino"/>
          <a:ea typeface="Palatino"/>
          <a:cs typeface="Palatino"/>
          <a:sym typeface="Palatino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Palatino"/>
          <a:ea typeface="Palatino"/>
          <a:cs typeface="Palatino"/>
          <a:sym typeface="Palatino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Palatino"/>
          <a:ea typeface="Palatino"/>
          <a:cs typeface="Palatino"/>
          <a:sym typeface="Palatino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Palatino"/>
          <a:ea typeface="Palatino"/>
          <a:cs typeface="Palatino"/>
          <a:sym typeface="Palatino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Palatino"/>
          <a:ea typeface="Palatino"/>
          <a:cs typeface="Palatino"/>
          <a:sym typeface="Palatino"/>
        </a:defRPr>
      </a:lvl9pPr>
    </p:titleStyle>
    <p:bodyStyle>
      <a:lvl1pPr marL="533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Palatino"/>
          <a:ea typeface="Palatino"/>
          <a:cs typeface="Palatino"/>
          <a:sym typeface="Palatino"/>
        </a:defRPr>
      </a:lvl1pPr>
      <a:lvl2pPr marL="1066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Palatino"/>
          <a:ea typeface="Palatino"/>
          <a:cs typeface="Palatino"/>
          <a:sym typeface="Palatino"/>
        </a:defRPr>
      </a:lvl2pPr>
      <a:lvl3pPr marL="1600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Palatino"/>
          <a:ea typeface="Palatino"/>
          <a:cs typeface="Palatino"/>
          <a:sym typeface="Palatino"/>
        </a:defRPr>
      </a:lvl3pPr>
      <a:lvl4pPr marL="2133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Palatino"/>
          <a:ea typeface="Palatino"/>
          <a:cs typeface="Palatino"/>
          <a:sym typeface="Palatino"/>
        </a:defRPr>
      </a:lvl4pPr>
      <a:lvl5pPr marL="26670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Palatino"/>
          <a:ea typeface="Palatino"/>
          <a:cs typeface="Palatino"/>
          <a:sym typeface="Palatino"/>
        </a:defRPr>
      </a:lvl5pPr>
      <a:lvl6pPr marL="3200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Palatino"/>
          <a:ea typeface="Palatino"/>
          <a:cs typeface="Palatino"/>
          <a:sym typeface="Palatino"/>
        </a:defRPr>
      </a:lvl6pPr>
      <a:lvl7pPr marL="3733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Palatino"/>
          <a:ea typeface="Palatino"/>
          <a:cs typeface="Palatino"/>
          <a:sym typeface="Palatino"/>
        </a:defRPr>
      </a:lvl7pPr>
      <a:lvl8pPr marL="4267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Palatino"/>
          <a:ea typeface="Palatino"/>
          <a:cs typeface="Palatino"/>
          <a:sym typeface="Palatino"/>
        </a:defRPr>
      </a:lvl8pPr>
      <a:lvl9pPr marL="4800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Chemical Equilibrium and Acid-Base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Chapter 15 and 16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Equilibrium Expression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7376" indent="-357376" defTabSz="391413">
              <a:spcBef>
                <a:spcPts val="2800"/>
              </a:spcBef>
              <a:buBlip>
                <a:blip r:embed="rId2"/>
              </a:buBlip>
              <a:defRPr sz="2800"/>
            </a:pPr>
            <a:r>
              <a:t>aA + bB —&gt; cC + dD</a:t>
            </a:r>
          </a:p>
          <a:p>
            <a:pPr marL="357376" indent="-357376" defTabSz="391413">
              <a:spcBef>
                <a:spcPts val="2800"/>
              </a:spcBef>
              <a:buBlip>
                <a:blip r:embed="rId2"/>
              </a:buBlip>
              <a:defRPr sz="2800"/>
            </a:pPr>
            <a:r>
              <a:t>Keq = [C]</a:t>
            </a:r>
            <a:r>
              <a:rPr baseline="30000"/>
              <a:t>c</a:t>
            </a:r>
            <a:r>
              <a:t>[D]</a:t>
            </a:r>
            <a:r>
              <a:rPr baseline="30000"/>
              <a:t>d</a:t>
            </a:r>
            <a:r>
              <a:t>/[A]</a:t>
            </a:r>
            <a:r>
              <a:rPr baseline="30000"/>
              <a:t>a</a:t>
            </a:r>
            <a:r>
              <a:t>[B]</a:t>
            </a:r>
            <a:r>
              <a:rPr baseline="30000"/>
              <a:t>b</a:t>
            </a:r>
          </a:p>
          <a:p>
            <a:pPr marL="357376" indent="-357376" defTabSz="391413">
              <a:spcBef>
                <a:spcPts val="2800"/>
              </a:spcBef>
              <a:buBlip>
                <a:blip r:embed="rId2"/>
              </a:buBlip>
              <a:defRPr sz="2800"/>
            </a:pPr>
            <a:r>
              <a:t>If a reaction is product favored, Keq will be large </a:t>
            </a:r>
          </a:p>
          <a:p>
            <a:pPr marL="714755" lvl="1" indent="-357376" defTabSz="391413">
              <a:spcBef>
                <a:spcPts val="2800"/>
              </a:spcBef>
              <a:buBlip>
                <a:blip r:embed="rId2"/>
              </a:buBlip>
              <a:defRPr sz="2800"/>
            </a:pPr>
            <a:r>
              <a:t>Keq &gt;&gt; 1</a:t>
            </a:r>
          </a:p>
          <a:p>
            <a:pPr marL="357376" indent="-357376" defTabSz="391413">
              <a:spcBef>
                <a:spcPts val="2800"/>
              </a:spcBef>
              <a:buBlip>
                <a:blip r:embed="rId2"/>
              </a:buBlip>
              <a:defRPr sz="2800"/>
            </a:pPr>
            <a:r>
              <a:t>If a reaction is reactant favored, Keq will be small</a:t>
            </a:r>
          </a:p>
          <a:p>
            <a:pPr marL="714755" lvl="1" indent="-357376" defTabSz="391413">
              <a:spcBef>
                <a:spcPts val="2800"/>
              </a:spcBef>
              <a:buBlip>
                <a:blip r:embed="rId2"/>
              </a:buBlip>
              <a:defRPr sz="2800"/>
            </a:pPr>
            <a:r>
              <a:t>Keq &lt;&lt; 1 </a:t>
            </a:r>
          </a:p>
          <a:p>
            <a:pPr marL="357376" indent="-357376" defTabSz="391413">
              <a:spcBef>
                <a:spcPts val="2800"/>
              </a:spcBef>
              <a:buBlip>
                <a:blip r:embed="rId2"/>
              </a:buBlip>
              <a:defRPr sz="2800"/>
            </a:pPr>
            <a:r>
              <a:t>No pure liquids or solids in equilibrium expression</a:t>
            </a:r>
          </a:p>
          <a:p>
            <a:pPr marL="357376" indent="-357376" defTabSz="391413">
              <a:spcBef>
                <a:spcPts val="2800"/>
              </a:spcBef>
              <a:buBlip>
                <a:blip r:embed="rId2"/>
              </a:buBlip>
              <a:defRPr sz="2800"/>
            </a:pPr>
            <a:r>
              <a:t>Their concentrations are 1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</a:t>
            </a:r>
          </a:p>
        </p:txBody>
      </p:sp>
      <p:sp>
        <p:nvSpPr>
          <p:cNvPr id="160" name="Shape 16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33400" lvl="1">
              <a:buBlip>
                <a:blip r:embed="rId2"/>
              </a:buBlip>
            </a:pPr>
            <a:r>
              <a:t>CaCO3 (s) ↔ CaO (s) + CO2 (g)</a:t>
            </a:r>
          </a:p>
          <a:p>
            <a:pPr marL="533400" lvl="1">
              <a:buBlip>
                <a:blip r:embed="rId2"/>
              </a:buBlip>
            </a:pPr>
            <a:r>
              <a:t>Write the expression</a:t>
            </a:r>
          </a:p>
          <a:p>
            <a:pPr marL="1066800" lvl="2">
              <a:buBlip>
                <a:blip r:embed="rId2"/>
              </a:buBlip>
            </a:pPr>
            <a:r>
              <a:t>Can also be written as Kp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Keq Breakdown</a:t>
            </a:r>
          </a:p>
        </p:txBody>
      </p:sp>
      <p:pic>
        <p:nvPicPr>
          <p:cNvPr id="163" name="imag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05988" y="3635228"/>
            <a:ext cx="8274664" cy="41562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Calculating Keq or Kp</a:t>
            </a:r>
          </a:p>
        </p:txBody>
      </p:sp>
      <p:sp>
        <p:nvSpPr>
          <p:cNvPr id="166" name="Shape 16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But we often do not know the concentrations of all species in the system</a:t>
            </a:r>
          </a:p>
          <a:p>
            <a:pPr>
              <a:buBlip>
                <a:blip r:embed="rId2"/>
              </a:buBlip>
            </a:pPr>
            <a:r>
              <a:t>If we know the concentration of one however, then we can use stoich to find the others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Calculating Keq or Kp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1386" indent="-421386" defTabSz="461518">
              <a:spcBef>
                <a:spcPts val="3300"/>
              </a:spcBef>
              <a:buBlip>
                <a:blip r:embed="rId2"/>
              </a:buBlip>
              <a:defRPr sz="3000"/>
            </a:pPr>
            <a:r>
              <a:t>1. Tabulate all the known initial and equilibrium concentrations of the species appear in the Keq expression</a:t>
            </a:r>
          </a:p>
          <a:p>
            <a:pPr marL="421386" indent="-421386" defTabSz="461518">
              <a:spcBef>
                <a:spcPts val="3300"/>
              </a:spcBef>
              <a:buBlip>
                <a:blip r:embed="rId2"/>
              </a:buBlip>
              <a:defRPr sz="3000"/>
            </a:pPr>
            <a:r>
              <a:t>2. For those species for which both initial and equilibrium concentrations are known, calculate the  change in concentration that occurs as the system reaches equilibrium</a:t>
            </a:r>
          </a:p>
          <a:p>
            <a:pPr marL="421386" indent="-421386" defTabSz="461518">
              <a:spcBef>
                <a:spcPts val="3300"/>
              </a:spcBef>
              <a:buBlip>
                <a:blip r:embed="rId2"/>
              </a:buBlip>
              <a:defRPr sz="3000"/>
            </a:pPr>
            <a:r>
              <a:t>3. Use stoich to calculate the changes in concentration for other species</a:t>
            </a:r>
          </a:p>
          <a:p>
            <a:pPr marL="421386" indent="-421386" defTabSz="461518">
              <a:spcBef>
                <a:spcPts val="3300"/>
              </a:spcBef>
              <a:buBlip>
                <a:blip r:embed="rId2"/>
              </a:buBlip>
              <a:defRPr sz="3000"/>
            </a:pPr>
            <a:r>
              <a:t>4. From initial concentrations and changes in concentration, calculate the equilibrium concentrations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ICE Table</a:t>
            </a:r>
          </a:p>
        </p:txBody>
      </p:sp>
      <p:pic>
        <p:nvPicPr>
          <p:cNvPr id="172" name="imag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0705" y="3535664"/>
            <a:ext cx="9461663" cy="42904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ICE Tables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Example:</a:t>
            </a:r>
          </a:p>
          <a:p>
            <a:pPr lvl="1">
              <a:buBlip>
                <a:blip r:embed="rId2"/>
              </a:buBlip>
            </a:pPr>
            <a:r>
              <a:t>H2 (g) + I2 (g) ↔ 2 HI (g)</a:t>
            </a:r>
          </a:p>
          <a:p>
            <a:pPr>
              <a:buBlip>
                <a:blip r:embed="rId2"/>
              </a:buBlip>
            </a:pPr>
            <a:r>
              <a:t>Initial conc. of H2: 1.000 x 10 ^ -3 M</a:t>
            </a:r>
          </a:p>
          <a:p>
            <a:pPr>
              <a:buBlip>
                <a:blip r:embed="rId2"/>
              </a:buBlip>
            </a:pPr>
            <a:r>
              <a:t>Initial conc. of I2: 2.000 x 10 ^ -3 M</a:t>
            </a:r>
          </a:p>
          <a:p>
            <a:pPr>
              <a:buBlip>
                <a:blip r:embed="rId2"/>
              </a:buBlip>
            </a:pPr>
            <a:r>
              <a:t>Conc. of HI at Equilibrium: 1.87 x 10 ^ -3 M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700"/>
            </a:lvl1pPr>
          </a:lstStyle>
          <a:p>
            <a:r>
              <a:t>15.6 Applications of Equilibrium Constants</a:t>
            </a:r>
          </a:p>
        </p:txBody>
      </p:sp>
      <p:sp>
        <p:nvSpPr>
          <p:cNvPr id="178" name="Shape 17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4726" indent="-474726" defTabSz="519937">
              <a:spcBef>
                <a:spcPts val="3700"/>
              </a:spcBef>
              <a:buBlip>
                <a:blip r:embed="rId2"/>
              </a:buBlip>
              <a:defRPr sz="3800"/>
            </a:pPr>
            <a:r>
              <a:t>Predicting the direction of reaction</a:t>
            </a:r>
          </a:p>
          <a:p>
            <a:pPr marL="474726" indent="-474726" defTabSz="519937">
              <a:spcBef>
                <a:spcPts val="3700"/>
              </a:spcBef>
              <a:buBlip>
                <a:blip r:embed="rId2"/>
              </a:buBlip>
              <a:defRPr sz="3800"/>
            </a:pPr>
            <a:r>
              <a:t>Q = equilibrium quotient </a:t>
            </a:r>
          </a:p>
          <a:p>
            <a:pPr marL="474726" indent="-474726" defTabSz="519937">
              <a:spcBef>
                <a:spcPts val="3700"/>
              </a:spcBef>
              <a:buBlip>
                <a:blip r:embed="rId2"/>
              </a:buBlip>
              <a:defRPr sz="3800"/>
            </a:pPr>
            <a:r>
              <a:t>K = Q, reaction is at equilibrium</a:t>
            </a:r>
          </a:p>
          <a:p>
            <a:pPr marL="474726" indent="-474726" defTabSz="519937">
              <a:spcBef>
                <a:spcPts val="3700"/>
              </a:spcBef>
              <a:buBlip>
                <a:blip r:embed="rId2"/>
              </a:buBlip>
              <a:defRPr sz="3800"/>
            </a:pPr>
            <a:r>
              <a:t>Q &gt; K, Conc. of reactants is too large, reaction is going to shift towards reactants (right to left)</a:t>
            </a:r>
          </a:p>
          <a:p>
            <a:pPr marL="474726" indent="-474726" defTabSz="519937">
              <a:spcBef>
                <a:spcPts val="3700"/>
              </a:spcBef>
              <a:buBlip>
                <a:blip r:embed="rId2"/>
              </a:buBlip>
              <a:defRPr sz="3800"/>
            </a:pPr>
            <a:r>
              <a:t>Q &lt; K, Conc. of products is too small, reaction will shift toward products (left to right)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Evaluating Q</a:t>
            </a:r>
          </a:p>
        </p:txBody>
      </p:sp>
      <p:sp>
        <p:nvSpPr>
          <p:cNvPr id="181" name="Shape 1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4726" indent="-474726" defTabSz="519937">
              <a:spcBef>
                <a:spcPts val="3700"/>
              </a:spcBef>
              <a:buBlip>
                <a:blip r:embed="rId2"/>
              </a:buBlip>
              <a:defRPr sz="3800"/>
            </a:pPr>
            <a:r>
              <a:t>System at the same temperature has the following concentrations:</a:t>
            </a:r>
          </a:p>
          <a:p>
            <a:pPr marL="474726" indent="-474726" defTabSz="519937">
              <a:spcBef>
                <a:spcPts val="3700"/>
              </a:spcBef>
              <a:buBlip>
                <a:blip r:embed="rId2"/>
              </a:buBlip>
              <a:defRPr sz="3800"/>
            </a:pPr>
            <a:r>
              <a:t>[HI] - 1.0 x 10 ^ - 2 M</a:t>
            </a:r>
          </a:p>
          <a:p>
            <a:pPr marL="474726" indent="-474726" defTabSz="519937">
              <a:spcBef>
                <a:spcPts val="3700"/>
              </a:spcBef>
              <a:buBlip>
                <a:blip r:embed="rId2"/>
              </a:buBlip>
              <a:defRPr sz="3800"/>
            </a:pPr>
            <a:r>
              <a:t>[H2] - 5.0 x 10 ^ -3 M </a:t>
            </a:r>
          </a:p>
          <a:p>
            <a:pPr marL="474726" indent="-474726" defTabSz="519937">
              <a:spcBef>
                <a:spcPts val="3700"/>
              </a:spcBef>
              <a:buBlip>
                <a:blip r:embed="rId2"/>
              </a:buBlip>
              <a:defRPr sz="3800"/>
            </a:pPr>
            <a:r>
              <a:t>[I2] - 3.0 x 10 ^ -2 M </a:t>
            </a:r>
          </a:p>
          <a:p>
            <a:pPr marL="474726" indent="-474726" defTabSz="519937">
              <a:spcBef>
                <a:spcPts val="3700"/>
              </a:spcBef>
              <a:buBlip>
                <a:blip r:embed="rId2"/>
              </a:buBlip>
              <a:defRPr sz="3800"/>
            </a:pPr>
            <a:r>
              <a:t>Calculate Q (reaction quotient) and predict the shift in equilibrium.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4">
              <a:defRPr sz="6100"/>
            </a:lvl1pPr>
          </a:lstStyle>
          <a:p>
            <a:r>
              <a:t>Calculating Keq from initial conc.</a:t>
            </a:r>
          </a:p>
        </p:txBody>
      </p:sp>
      <p:sp>
        <p:nvSpPr>
          <p:cNvPr id="184" name="Shape 18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This technique will also come up in acid base</a:t>
            </a:r>
          </a:p>
          <a:p>
            <a:pPr>
              <a:buBlip>
                <a:blip r:embed="rId2"/>
              </a:buBlip>
            </a:pPr>
            <a:r>
              <a:t>Useful in determining Keq from initial concentrations when the concentrations of products at equilibrium are not known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Topics Covered Chapter 15</a:t>
            </a:r>
          </a:p>
        </p:txBody>
      </p:sp>
      <p:sp>
        <p:nvSpPr>
          <p:cNvPr id="135" name="Shape 13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22730" indent="-522730" defTabSz="572516">
              <a:spcBef>
                <a:spcPts val="4100"/>
              </a:spcBef>
              <a:buBlip>
                <a:blip r:embed="rId2"/>
              </a:buBlip>
              <a:defRPr sz="4200"/>
            </a:pPr>
            <a:r>
              <a:t>15.1 - 15.2: Concept of Equilibrium and the Constant</a:t>
            </a:r>
          </a:p>
          <a:p>
            <a:pPr marL="522730" indent="-522730" defTabSz="572516">
              <a:spcBef>
                <a:spcPts val="4100"/>
              </a:spcBef>
              <a:buBlip>
                <a:blip r:embed="rId2"/>
              </a:buBlip>
              <a:defRPr sz="4200"/>
            </a:pPr>
            <a:r>
              <a:t>15.3 Working with Keq</a:t>
            </a:r>
          </a:p>
          <a:p>
            <a:pPr marL="522730" indent="-522730" defTabSz="572516">
              <a:spcBef>
                <a:spcPts val="4100"/>
              </a:spcBef>
              <a:buBlip>
                <a:blip r:embed="rId2"/>
              </a:buBlip>
              <a:defRPr sz="4200"/>
            </a:pPr>
            <a:r>
              <a:t>15.5 - 15.6: Calculating Keq and Application</a:t>
            </a:r>
          </a:p>
          <a:p>
            <a:pPr marL="522730" indent="-522730" defTabSz="572516">
              <a:spcBef>
                <a:spcPts val="4100"/>
              </a:spcBef>
              <a:buBlip>
                <a:blip r:embed="rId2"/>
              </a:buBlip>
              <a:defRPr sz="4200"/>
            </a:pPr>
            <a:r>
              <a:t>15.7: Le’Chatelier’s Principle</a:t>
            </a:r>
          </a:p>
          <a:p>
            <a:pPr marL="522730" indent="-522730" defTabSz="572516">
              <a:spcBef>
                <a:spcPts val="4100"/>
              </a:spcBef>
              <a:buBlip>
                <a:blip r:embed="rId2"/>
              </a:buBlip>
              <a:defRPr sz="4200"/>
            </a:pPr>
            <a:r>
              <a:t>Group Project 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4">
              <a:defRPr sz="6100"/>
            </a:lvl1pPr>
          </a:lstStyle>
          <a:p>
            <a:r>
              <a:t>Calculating Keq from initial conc.</a:t>
            </a:r>
          </a:p>
        </p:txBody>
      </p:sp>
      <p:sp>
        <p:nvSpPr>
          <p:cNvPr id="187" name="Shape 18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045463" lvl="1" indent="-522730" defTabSz="572516">
              <a:spcBef>
                <a:spcPts val="4100"/>
              </a:spcBef>
              <a:buBlip>
                <a:blip r:embed="rId2"/>
              </a:buBlip>
              <a:defRPr sz="4200"/>
            </a:pPr>
            <a:r>
              <a:t>H2 (g) + I2 (g) ↔ 2 HI (g)</a:t>
            </a:r>
          </a:p>
          <a:p>
            <a:pPr marL="522730" indent="-522730" defTabSz="572516">
              <a:spcBef>
                <a:spcPts val="4100"/>
              </a:spcBef>
              <a:buBlip>
                <a:blip r:embed="rId2"/>
              </a:buBlip>
              <a:defRPr sz="4200"/>
            </a:pPr>
            <a:r>
              <a:t>Initial conc of H2: 1.000 M</a:t>
            </a:r>
          </a:p>
          <a:p>
            <a:pPr marL="522730" indent="-522730" defTabSz="572516">
              <a:spcBef>
                <a:spcPts val="4100"/>
              </a:spcBef>
              <a:buBlip>
                <a:blip r:embed="rId2"/>
              </a:buBlip>
              <a:defRPr sz="4200"/>
            </a:pPr>
            <a:r>
              <a:t>Initial conc. of I2: 2.000 M</a:t>
            </a:r>
          </a:p>
          <a:p>
            <a:pPr marL="522730" indent="-522730" defTabSz="572516">
              <a:spcBef>
                <a:spcPts val="4100"/>
              </a:spcBef>
              <a:buBlip>
                <a:blip r:embed="rId2"/>
              </a:buBlip>
              <a:defRPr sz="4200"/>
            </a:pPr>
            <a:r>
              <a:t>What are the molar equilibrium concentrations if Keq at 448 degrees C is 50.5?</a:t>
            </a:r>
          </a:p>
          <a:p>
            <a:pPr marL="522730" indent="-522730" defTabSz="572516">
              <a:spcBef>
                <a:spcPts val="4100"/>
              </a:spcBef>
              <a:buBlip>
                <a:blip r:embed="rId2"/>
              </a:buBlip>
              <a:defRPr sz="4200"/>
            </a:pPr>
            <a:r>
              <a:t>Use an ICE table and check at the end!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ICE table practice</a:t>
            </a:r>
          </a:p>
        </p:txBody>
      </p:sp>
      <p:sp>
        <p:nvSpPr>
          <p:cNvPr id="190" name="Shape 19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33400" indent="-533400">
              <a:lnSpc>
                <a:spcPct val="80000"/>
              </a:lnSpc>
              <a:buBlip>
                <a:blip r:embed="rId2"/>
              </a:buBlip>
              <a:defRPr sz="3900"/>
            </a:pPr>
            <a:r>
              <a:t>15.49</a:t>
            </a:r>
          </a:p>
          <a:p>
            <a:pPr marL="533400" indent="-533400">
              <a:lnSpc>
                <a:spcPct val="80000"/>
              </a:lnSpc>
              <a:buBlip>
                <a:blip r:embed="rId2"/>
              </a:buBlip>
              <a:defRPr sz="3900"/>
            </a:pPr>
            <a:r>
              <a:t>For the reaction I2 (g) + Br2 (g)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 </a:t>
            </a:r>
            <a:r>
              <a:t>2IBr</a:t>
            </a:r>
          </a:p>
          <a:p>
            <a:pPr marL="533400" indent="-533400">
              <a:lnSpc>
                <a:spcPct val="80000"/>
              </a:lnSpc>
              <a:buBlip>
                <a:blip r:embed="rId2"/>
              </a:buBlip>
              <a:defRPr sz="3900"/>
            </a:pPr>
            <a:r>
              <a:t>Kc = 280</a:t>
            </a:r>
          </a:p>
          <a:p>
            <a:pPr marL="533400" indent="-533400">
              <a:lnSpc>
                <a:spcPct val="80000"/>
              </a:lnSpc>
              <a:buBlip>
                <a:blip r:embed="rId2"/>
              </a:buBlip>
              <a:defRPr sz="3900"/>
            </a:pPr>
            <a:r>
              <a:t>Suppose 0.500 mol of IBr is allowed to reach equilibrium in a 1 L flask at 150 degrees Celsius. What are the eq. concentrations of I2, Br2, and IBr?</a:t>
            </a:r>
          </a:p>
          <a:p>
            <a:pPr marL="533400" indent="-533400">
              <a:lnSpc>
                <a:spcPct val="80000"/>
              </a:lnSpc>
              <a:buBlip>
                <a:blip r:embed="rId2"/>
              </a:buBlip>
              <a:defRPr sz="3900"/>
            </a:pPr>
            <a:r>
              <a:t>Hint Kc is for the forward reaction.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Le’Chateliers Principle</a:t>
            </a:r>
          </a:p>
        </p:txBody>
      </p:sp>
      <p:sp>
        <p:nvSpPr>
          <p:cNvPr id="193" name="Shape 1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4726" indent="-474726" defTabSz="519937">
              <a:spcBef>
                <a:spcPts val="3700"/>
              </a:spcBef>
              <a:buBlip>
                <a:blip r:embed="rId2"/>
              </a:buBlip>
              <a:defRPr sz="3800"/>
            </a:pPr>
            <a:r>
              <a:t>Predicts an equilibrium shifts due to stresses on the equilibrium</a:t>
            </a:r>
          </a:p>
          <a:p>
            <a:pPr marL="474726" indent="-474726" defTabSz="519937">
              <a:spcBef>
                <a:spcPts val="3700"/>
              </a:spcBef>
              <a:buBlip>
                <a:blip r:embed="rId2"/>
              </a:buBlip>
              <a:defRPr sz="3800"/>
            </a:pPr>
            <a:r>
              <a:t>Think about your body…</a:t>
            </a:r>
          </a:p>
          <a:p>
            <a:pPr marL="474726" indent="-474726" defTabSz="519937">
              <a:spcBef>
                <a:spcPts val="3700"/>
              </a:spcBef>
              <a:buBlip>
                <a:blip r:embed="rId2"/>
              </a:buBlip>
              <a:defRPr sz="3800"/>
            </a:pPr>
            <a:r>
              <a:t>If you are really hot you begin to sweat</a:t>
            </a:r>
          </a:p>
          <a:p>
            <a:pPr marL="474726" indent="-474726" defTabSz="519937">
              <a:spcBef>
                <a:spcPts val="3700"/>
              </a:spcBef>
              <a:buBlip>
                <a:blip r:embed="rId2"/>
              </a:buBlip>
              <a:defRPr sz="3800"/>
            </a:pPr>
            <a:r>
              <a:t>If you are cold you begin to shiver</a:t>
            </a:r>
          </a:p>
          <a:p>
            <a:pPr marL="474726" indent="-474726" defTabSz="519937">
              <a:spcBef>
                <a:spcPts val="3700"/>
              </a:spcBef>
              <a:buBlip>
                <a:blip r:embed="rId2"/>
              </a:buBlip>
              <a:defRPr sz="3800"/>
            </a:pPr>
            <a:r>
              <a:t>Your body is attempting to maintain thermal equilibrium 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Le’Chateliers Principle </a:t>
            </a:r>
          </a:p>
        </p:txBody>
      </p:sp>
      <p:sp>
        <p:nvSpPr>
          <p:cNvPr id="196" name="Shape 19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Types of stresses we will investigate</a:t>
            </a:r>
          </a:p>
          <a:p>
            <a:pPr lvl="1">
              <a:buBlip>
                <a:blip r:embed="rId2"/>
              </a:buBlip>
            </a:pPr>
            <a:r>
              <a:t>Adding/Removing a Reactant/Product</a:t>
            </a:r>
          </a:p>
          <a:p>
            <a:pPr lvl="1">
              <a:buBlip>
                <a:blip r:embed="rId2"/>
              </a:buBlip>
            </a:pPr>
            <a:r>
              <a:t>Changing the pressure by changing volume</a:t>
            </a:r>
          </a:p>
          <a:p>
            <a:pPr lvl="1">
              <a:buBlip>
                <a:blip r:embed="rId2"/>
              </a:buBlip>
            </a:pPr>
            <a:r>
              <a:t>Changing the Temperature 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Adding/Removing (Conc.)</a:t>
            </a:r>
          </a:p>
        </p:txBody>
      </p:sp>
      <p:sp>
        <p:nvSpPr>
          <p:cNvPr id="199" name="Shape 19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If a chemical system is at equilibrium and we add a substance  (reactant or product) the reaction will shift so as to reestablish equilibrium by consuming part of the added substance</a:t>
            </a:r>
          </a:p>
          <a:p>
            <a:pPr>
              <a:buBlip>
                <a:blip r:embed="rId2"/>
              </a:buBlip>
            </a:pPr>
            <a:r>
              <a:t>Conversely, removing a substance shifts equilibrium so that it is reformed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Le’Chateliers Principle </a:t>
            </a:r>
          </a:p>
        </p:txBody>
      </p:sp>
      <p:sp>
        <p:nvSpPr>
          <p:cNvPr id="202" name="Shape 20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17398" indent="-517398" defTabSz="566673">
              <a:spcBef>
                <a:spcPts val="4000"/>
              </a:spcBef>
              <a:buBlip>
                <a:blip r:embed="rId2"/>
              </a:buBlip>
              <a:defRPr sz="4100"/>
            </a:pPr>
            <a:r>
              <a:t>Adding/Removing a Reactant</a:t>
            </a:r>
          </a:p>
          <a:p>
            <a:pPr marL="1034796" lvl="1" indent="-517398" defTabSz="566673">
              <a:spcBef>
                <a:spcPts val="4000"/>
              </a:spcBef>
              <a:buBlip>
                <a:blip r:embed="rId2"/>
              </a:buBlip>
              <a:defRPr sz="4100"/>
            </a:pPr>
            <a:r>
              <a:t>Adding a reactant will cause the equilibrium to shift right so that the reactant is consumed and equilibrium is reestablished</a:t>
            </a:r>
          </a:p>
          <a:p>
            <a:pPr marL="1034796" lvl="1" indent="-517398" defTabSz="566673">
              <a:spcBef>
                <a:spcPts val="4000"/>
              </a:spcBef>
              <a:buBlip>
                <a:blip r:embed="rId2"/>
              </a:buBlip>
              <a:defRPr sz="4100"/>
            </a:pPr>
            <a:r>
              <a:t>Removing a reactant will cause the reaction to shift left to produce more reactant and reestablish equilibrium 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Le’Chateliers Principle </a:t>
            </a:r>
          </a:p>
        </p:txBody>
      </p:sp>
      <p:sp>
        <p:nvSpPr>
          <p:cNvPr id="205" name="Shape 20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17398" indent="-517398" defTabSz="566673">
              <a:spcBef>
                <a:spcPts val="4000"/>
              </a:spcBef>
              <a:buBlip>
                <a:blip r:embed="rId2"/>
              </a:buBlip>
              <a:defRPr sz="4100"/>
            </a:pPr>
            <a:r>
              <a:t>Remember, all of these situations apply to a system that is already at equilibrium</a:t>
            </a:r>
          </a:p>
          <a:p>
            <a:pPr marL="517398" indent="-517398" defTabSz="566673">
              <a:spcBef>
                <a:spcPts val="4000"/>
              </a:spcBef>
              <a:buBlip>
                <a:blip r:embed="rId2"/>
              </a:buBlip>
              <a:defRPr sz="4100"/>
            </a:pPr>
            <a:r>
              <a:t>Adding/Removing a Product</a:t>
            </a:r>
          </a:p>
          <a:p>
            <a:pPr marL="1034796" lvl="1" indent="-517398" defTabSz="566673">
              <a:spcBef>
                <a:spcPts val="4000"/>
              </a:spcBef>
              <a:buBlip>
                <a:blip r:embed="rId2"/>
              </a:buBlip>
              <a:defRPr sz="4100"/>
            </a:pPr>
            <a:r>
              <a:t>Adding a product will cause the equilibrium to shift left so that the product is consumed</a:t>
            </a:r>
          </a:p>
          <a:p>
            <a:pPr marL="1034796" lvl="1" indent="-517398" defTabSz="566673">
              <a:spcBef>
                <a:spcPts val="4000"/>
              </a:spcBef>
              <a:buBlip>
                <a:blip r:embed="rId2"/>
              </a:buBlip>
              <a:defRPr sz="4100"/>
            </a:pPr>
            <a:r>
              <a:t>Removing a product will…..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Changing in Volume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1386" indent="-421386" defTabSz="461518">
              <a:spcBef>
                <a:spcPts val="3300"/>
              </a:spcBef>
              <a:buBlip>
                <a:blip r:embed="rId2"/>
              </a:buBlip>
              <a:defRPr sz="3300"/>
            </a:pPr>
            <a:r>
              <a:t>Reducing the volume of an equilibrium mixture of gas causes the system to shift in the direction of that reduces to the number of moles of gas</a:t>
            </a:r>
          </a:p>
          <a:p>
            <a:pPr marL="421386" indent="-421386" defTabSz="461518">
              <a:spcBef>
                <a:spcPts val="3300"/>
              </a:spcBef>
              <a:buBlip>
                <a:blip r:embed="rId2"/>
              </a:buBlip>
              <a:defRPr sz="3300"/>
            </a:pPr>
            <a:r>
              <a:t>Converse is also true, increased volume —&gt; more moles of gas </a:t>
            </a:r>
          </a:p>
          <a:p>
            <a:pPr marL="421386" indent="-421386" defTabSz="461518">
              <a:spcBef>
                <a:spcPts val="3300"/>
              </a:spcBef>
              <a:buBlip>
                <a:blip r:embed="rId2"/>
              </a:buBlip>
              <a:defRPr sz="3300"/>
            </a:pPr>
            <a:r>
              <a:t>Why?  This reduces the amount of pressure on the container…</a:t>
            </a:r>
          </a:p>
          <a:p>
            <a:pPr marL="421386" indent="-421386" defTabSz="461518">
              <a:spcBef>
                <a:spcPts val="3300"/>
              </a:spcBef>
              <a:buBlip>
                <a:blip r:embed="rId2"/>
              </a:buBlip>
              <a:defRPr sz="3300"/>
            </a:pPr>
            <a:r>
              <a:t>Can I change the pressure through volume change on a liquid </a:t>
            </a: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</a:t>
            </a:r>
          </a:p>
        </p:txBody>
      </p:sp>
      <p:sp>
        <p:nvSpPr>
          <p:cNvPr id="211" name="Shape 2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N2O4 (g) —&gt; 2 NO2 (g)</a:t>
            </a:r>
          </a:p>
          <a:p>
            <a:pPr>
              <a:buBlip>
                <a:blip r:embed="rId2"/>
              </a:buBlip>
            </a:pPr>
            <a:r>
              <a:t>How will this equilibrium shift due to change in pressure through volume change? </a:t>
            </a: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Change in Temperature</a:t>
            </a:r>
          </a:p>
        </p:txBody>
      </p:sp>
      <p:sp>
        <p:nvSpPr>
          <p:cNvPr id="214" name="Shape 2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80059" indent="-480059" defTabSz="525779">
              <a:lnSpc>
                <a:spcPct val="90000"/>
              </a:lnSpc>
              <a:spcBef>
                <a:spcPts val="3700"/>
              </a:spcBef>
              <a:buBlip>
                <a:blip r:embed="rId2"/>
              </a:buBlip>
              <a:defRPr sz="3870"/>
            </a:pPr>
            <a:r>
              <a:t>For Le’Chatliers princible we will treat heat as a product (for exothermic) and as a reactant (for endothermic)</a:t>
            </a:r>
          </a:p>
          <a:p>
            <a:pPr marL="480059" indent="-480059" defTabSz="525779">
              <a:lnSpc>
                <a:spcPct val="90000"/>
              </a:lnSpc>
              <a:spcBef>
                <a:spcPts val="3700"/>
              </a:spcBef>
              <a:buBlip>
                <a:blip r:embed="rId2"/>
              </a:buBlip>
              <a:defRPr sz="3870"/>
            </a:pPr>
            <a:r>
              <a:t>Remember, if a system is at equilibrium and something is removed, the shift will be in the direction as to replace it. </a:t>
            </a:r>
          </a:p>
          <a:p>
            <a:pPr marL="480059" indent="-480059" defTabSz="525779">
              <a:lnSpc>
                <a:spcPct val="90000"/>
              </a:lnSpc>
              <a:spcBef>
                <a:spcPts val="3700"/>
              </a:spcBef>
              <a:buBlip>
                <a:blip r:embed="rId2"/>
              </a:buBlip>
              <a:defRPr sz="3870"/>
            </a:pPr>
            <a:r>
              <a:t>Therefore, removing heat from an </a:t>
            </a:r>
            <a:r>
              <a:rPr i="1"/>
              <a:t>exothermic reaction</a:t>
            </a:r>
            <a:r>
              <a:t> will cause the reaction to shift to the right and vice versa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Topics Covered Chapter 16</a:t>
            </a:r>
          </a:p>
        </p:txBody>
      </p:sp>
      <p:sp>
        <p:nvSpPr>
          <p:cNvPr id="138" name="Shape 1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4058" indent="-464058" defTabSz="508254">
              <a:spcBef>
                <a:spcPts val="3600"/>
              </a:spcBef>
              <a:buBlip>
                <a:blip r:embed="rId2"/>
              </a:buBlip>
              <a:defRPr sz="3700"/>
            </a:pPr>
            <a:r>
              <a:t>16.1, 16.2: Review and Bronsted Lowry</a:t>
            </a:r>
          </a:p>
          <a:p>
            <a:pPr marL="464058" indent="-464058" defTabSz="508254">
              <a:spcBef>
                <a:spcPts val="3600"/>
              </a:spcBef>
              <a:buBlip>
                <a:blip r:embed="rId2"/>
              </a:buBlip>
              <a:defRPr sz="3700"/>
            </a:pPr>
            <a:r>
              <a:t>16.3: Autoionization of Water</a:t>
            </a:r>
          </a:p>
          <a:p>
            <a:pPr marL="464058" indent="-464058" defTabSz="508254">
              <a:spcBef>
                <a:spcPts val="3600"/>
              </a:spcBef>
              <a:buBlip>
                <a:blip r:embed="rId2"/>
              </a:buBlip>
              <a:defRPr sz="3700"/>
            </a:pPr>
            <a:r>
              <a:t>16.4: pH Scale</a:t>
            </a:r>
          </a:p>
          <a:p>
            <a:pPr marL="464058" indent="-464058" defTabSz="508254">
              <a:spcBef>
                <a:spcPts val="3600"/>
              </a:spcBef>
              <a:buBlip>
                <a:blip r:embed="rId2"/>
              </a:buBlip>
              <a:defRPr sz="3700"/>
            </a:pPr>
            <a:r>
              <a:t>16.5, 16.6, 16.7: Strong Acids/Bases, Weak Acid/Base</a:t>
            </a:r>
          </a:p>
          <a:p>
            <a:pPr marL="464058" indent="-464058" defTabSz="508254">
              <a:spcBef>
                <a:spcPts val="3600"/>
              </a:spcBef>
              <a:buBlip>
                <a:blip r:embed="rId2"/>
              </a:buBlip>
              <a:defRPr sz="3700"/>
            </a:pPr>
            <a:r>
              <a:t>16.8: Ka and Kb</a:t>
            </a:r>
          </a:p>
          <a:p>
            <a:pPr marL="464058" indent="-464058" defTabSz="508254">
              <a:spcBef>
                <a:spcPts val="3600"/>
              </a:spcBef>
              <a:buBlip>
                <a:blip r:embed="rId2"/>
              </a:buBlip>
              <a:defRPr sz="3700"/>
            </a:pPr>
            <a:r>
              <a:t>16.9: Acid Base Behavior and Lewis Acid/Base</a:t>
            </a: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Addition of Catalyst </a:t>
            </a:r>
          </a:p>
        </p:txBody>
      </p:sp>
      <p:sp>
        <p:nvSpPr>
          <p:cNvPr id="217" name="Shape 2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Because the forward and reaction occur at the same rate, there is no effect on equilibrium</a:t>
            </a: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Summary </a:t>
            </a:r>
          </a:p>
        </p:txBody>
      </p:sp>
      <p:pic>
        <p:nvPicPr>
          <p:cNvPr id="220" name="image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43163" y="2850356"/>
            <a:ext cx="7883526" cy="59126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Topics Covered Chapter 16</a:t>
            </a:r>
          </a:p>
        </p:txBody>
      </p:sp>
      <p:sp>
        <p:nvSpPr>
          <p:cNvPr id="223" name="Shape 2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4058" indent="-464058" defTabSz="508254">
              <a:spcBef>
                <a:spcPts val="3600"/>
              </a:spcBef>
              <a:buBlip>
                <a:blip r:embed="rId2"/>
              </a:buBlip>
              <a:defRPr sz="3700"/>
            </a:pPr>
            <a:r>
              <a:t>16.1, 16.2: Review and Bronsted Lowry</a:t>
            </a:r>
          </a:p>
          <a:p>
            <a:pPr marL="464058" indent="-464058" defTabSz="508254">
              <a:spcBef>
                <a:spcPts val="3600"/>
              </a:spcBef>
              <a:buBlip>
                <a:blip r:embed="rId2"/>
              </a:buBlip>
              <a:defRPr sz="3700"/>
            </a:pPr>
            <a:r>
              <a:t>16.3: Autoionization of Water</a:t>
            </a:r>
          </a:p>
          <a:p>
            <a:pPr marL="464058" indent="-464058" defTabSz="508254">
              <a:spcBef>
                <a:spcPts val="3600"/>
              </a:spcBef>
              <a:buBlip>
                <a:blip r:embed="rId2"/>
              </a:buBlip>
              <a:defRPr sz="3700"/>
            </a:pPr>
            <a:r>
              <a:t>16.4: pH Scale</a:t>
            </a:r>
          </a:p>
          <a:p>
            <a:pPr marL="464058" indent="-464058" defTabSz="508254">
              <a:spcBef>
                <a:spcPts val="3600"/>
              </a:spcBef>
              <a:buBlip>
                <a:blip r:embed="rId2"/>
              </a:buBlip>
              <a:defRPr sz="3700"/>
            </a:pPr>
            <a:r>
              <a:t>16.5, 16.6, 16.7: Strong Acids/Bases, Weak Acid/Base</a:t>
            </a:r>
          </a:p>
          <a:p>
            <a:pPr marL="464058" indent="-464058" defTabSz="508254">
              <a:spcBef>
                <a:spcPts val="3600"/>
              </a:spcBef>
              <a:buBlip>
                <a:blip r:embed="rId2"/>
              </a:buBlip>
              <a:defRPr sz="3700"/>
            </a:pPr>
            <a:r>
              <a:t>16.8: Ka and Kb</a:t>
            </a:r>
          </a:p>
          <a:p>
            <a:pPr marL="464058" indent="-464058" defTabSz="508254">
              <a:spcBef>
                <a:spcPts val="3600"/>
              </a:spcBef>
              <a:buBlip>
                <a:blip r:embed="rId2"/>
              </a:buBlip>
              <a:defRPr sz="3700"/>
            </a:pPr>
            <a:r>
              <a:t>16.9: Acid Base Behavior and Lewis Acid/Base</a:t>
            </a:r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16.1 Intro</a:t>
            </a:r>
          </a:p>
        </p:txBody>
      </p:sp>
      <p:sp>
        <p:nvSpPr>
          <p:cNvPr id="226" name="Shape 22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0484" indent="-460484" defTabSz="504338">
              <a:lnSpc>
                <a:spcPct val="90000"/>
              </a:lnSpc>
              <a:spcBef>
                <a:spcPts val="3500"/>
              </a:spcBef>
              <a:buBlip>
                <a:blip r:embed="rId2"/>
              </a:buBlip>
              <a:defRPr sz="3686"/>
            </a:pPr>
            <a:r>
              <a:t>Large portion of chemistry can be understood with acids and bases </a:t>
            </a:r>
          </a:p>
          <a:p>
            <a:pPr marL="460484" indent="-460484" defTabSz="504338">
              <a:lnSpc>
                <a:spcPct val="90000"/>
              </a:lnSpc>
              <a:spcBef>
                <a:spcPts val="3500"/>
              </a:spcBef>
              <a:buBlip>
                <a:blip r:embed="rId2"/>
              </a:buBlip>
              <a:defRPr sz="3686"/>
            </a:pPr>
            <a:r>
              <a:t>Typically only takes place in liquids and aqueous solutions (but can occur in gases…rarely)</a:t>
            </a:r>
          </a:p>
          <a:p>
            <a:pPr marL="460484" indent="-460484" defTabSz="504338">
              <a:lnSpc>
                <a:spcPct val="90000"/>
              </a:lnSpc>
              <a:spcBef>
                <a:spcPts val="3500"/>
              </a:spcBef>
              <a:buBlip>
                <a:blip r:embed="rId2"/>
              </a:buBlip>
              <a:defRPr sz="3686"/>
            </a:pPr>
            <a:r>
              <a:t>Really acids and bases are like a tug of water on electrons and protons between compounds and elements who are more capable to change their structure </a:t>
            </a:r>
          </a:p>
          <a:p>
            <a:pPr marL="460484" indent="-460484" defTabSz="504338">
              <a:lnSpc>
                <a:spcPct val="90000"/>
              </a:lnSpc>
              <a:spcBef>
                <a:spcPts val="3500"/>
              </a:spcBef>
              <a:buBlip>
                <a:blip r:embed="rId2"/>
              </a:buBlip>
              <a:defRPr sz="3686"/>
            </a:pPr>
            <a:r>
              <a:t>Most acid-base systems are in dynamic equilibrium</a:t>
            </a: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16.1 Review</a:t>
            </a:r>
          </a:p>
        </p:txBody>
      </p:sp>
      <p:sp>
        <p:nvSpPr>
          <p:cNvPr id="229" name="Shape 2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4058" indent="-464058" defTabSz="508254">
              <a:spcBef>
                <a:spcPts val="3600"/>
              </a:spcBef>
              <a:buBlip>
                <a:blip r:embed="rId2"/>
              </a:buBlip>
              <a:defRPr sz="3400"/>
            </a:pPr>
            <a:r>
              <a:t>Historically chemists have sought to relate acidity and basicity to their molecular structure</a:t>
            </a:r>
          </a:p>
          <a:p>
            <a:pPr marL="464058" indent="-464058" defTabSz="508254">
              <a:spcBef>
                <a:spcPts val="3600"/>
              </a:spcBef>
              <a:buBlip>
                <a:blip r:embed="rId2"/>
              </a:buBlip>
              <a:defRPr sz="3400"/>
            </a:pPr>
            <a:r>
              <a:t>Svante Arrenhius linked acid behavior with the presence of H+ ions and base behavior with presence OH-</a:t>
            </a:r>
          </a:p>
          <a:p>
            <a:pPr marL="928116" lvl="1" indent="-464058" defTabSz="508254">
              <a:spcBef>
                <a:spcPts val="3600"/>
              </a:spcBef>
              <a:buBlip>
                <a:blip r:embed="rId2"/>
              </a:buBlip>
              <a:defRPr sz="3400"/>
            </a:pPr>
            <a:r>
              <a:t>i.e. HCl, H</a:t>
            </a:r>
            <a:r>
              <a:rPr baseline="-5998"/>
              <a:t>2</a:t>
            </a:r>
            <a:r>
              <a:t>SO</a:t>
            </a:r>
            <a:r>
              <a:rPr baseline="-5998"/>
              <a:t>4, </a:t>
            </a:r>
            <a:r>
              <a:t>HNO</a:t>
            </a:r>
            <a:r>
              <a:rPr baseline="-5998"/>
              <a:t>3 </a:t>
            </a:r>
            <a:r>
              <a:t>or KOH, NaOH, etc</a:t>
            </a:r>
          </a:p>
          <a:p>
            <a:pPr marL="464058" indent="-464058" defTabSz="508254">
              <a:spcBef>
                <a:spcPts val="3600"/>
              </a:spcBef>
              <a:buBlip>
                <a:blip r:embed="rId2"/>
              </a:buBlip>
              <a:defRPr sz="3400"/>
            </a:pPr>
            <a:r>
              <a:t>An </a:t>
            </a:r>
            <a:r>
              <a:rPr b="1"/>
              <a:t>Arrhenius acid</a:t>
            </a:r>
            <a:r>
              <a:t> is a substance that dissociates in water to form hydrogen ions or protons</a:t>
            </a:r>
          </a:p>
          <a:p>
            <a:pPr marL="997458" lvl="1" indent="-464058" defTabSz="508254">
              <a:spcBef>
                <a:spcPts val="3600"/>
              </a:spcBef>
              <a:buBlip>
                <a:blip r:embed="rId2"/>
              </a:buBlip>
              <a:defRPr sz="3400"/>
            </a:pPr>
            <a:r>
              <a:t>HCl (g)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H+ (aq) + Cl- (aq) </a:t>
            </a:r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16.2 Bronsted Lowry </a:t>
            </a:r>
          </a:p>
        </p:txBody>
      </p:sp>
      <p:sp>
        <p:nvSpPr>
          <p:cNvPr id="232" name="Shape 232"/>
          <p:cNvSpPr>
            <a:spLocks noGrp="1"/>
          </p:cNvSpPr>
          <p:nvPr>
            <p:ph type="body" idx="1"/>
          </p:nvPr>
        </p:nvSpPr>
        <p:spPr>
          <a:xfrm>
            <a:off x="647698" y="2326332"/>
            <a:ext cx="11709404" cy="5100936"/>
          </a:xfrm>
          <a:prstGeom prst="rect">
            <a:avLst/>
          </a:prstGeom>
        </p:spPr>
        <p:txBody>
          <a:bodyPr/>
          <a:lstStyle/>
          <a:p>
            <a:pPr marL="485394" indent="-485394" defTabSz="531622">
              <a:spcBef>
                <a:spcPts val="3800"/>
              </a:spcBef>
              <a:buBlip>
                <a:blip r:embed="rId2"/>
              </a:buBlip>
              <a:defRPr sz="3900"/>
            </a:pPr>
            <a:r>
              <a:t>Classify Acids and Bases in regards to proton transfer (H+)</a:t>
            </a:r>
          </a:p>
          <a:p>
            <a:pPr marL="485394" indent="-485394" defTabSz="531622">
              <a:spcBef>
                <a:spcPts val="3800"/>
              </a:spcBef>
              <a:buBlip>
                <a:blip r:embed="rId2"/>
              </a:buBlip>
              <a:defRPr sz="3900"/>
            </a:pPr>
            <a:r>
              <a:t>Protons interact very strongly with nonbonding electron pairs</a:t>
            </a:r>
          </a:p>
          <a:p>
            <a:pPr marL="485394" indent="-485394" defTabSz="531622">
              <a:spcBef>
                <a:spcPts val="3800"/>
              </a:spcBef>
              <a:buBlip>
                <a:blip r:embed="rId2"/>
              </a:buBlip>
              <a:defRPr sz="3900"/>
            </a:pPr>
            <a:r>
              <a:t>In water H+ bonds to H20 to from a hydronium (H3O+) </a:t>
            </a:r>
          </a:p>
        </p:txBody>
      </p:sp>
      <p:pic>
        <p:nvPicPr>
          <p:cNvPr id="233" name="image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38550" y="7067550"/>
            <a:ext cx="5080000" cy="1739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16.2 Bronsted Lowry </a:t>
            </a:r>
          </a:p>
        </p:txBody>
      </p:sp>
      <p:sp>
        <p:nvSpPr>
          <p:cNvPr id="236" name="Shape 2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We will use H+(aq) and H30+ (aq) interchangeably, which is very common in chem </a:t>
            </a:r>
          </a:p>
          <a:p>
            <a:pPr>
              <a:buBlip>
                <a:blip r:embed="rId2"/>
              </a:buBlip>
            </a:pPr>
            <a:r>
              <a:t>H+(aq) is used shorthand notation, although the formation of a hydronium ion is a more accurate representation</a:t>
            </a:r>
          </a:p>
        </p:txBody>
      </p: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16.2 Bronsted Lowry </a:t>
            </a:r>
          </a:p>
        </p:txBody>
      </p:sp>
      <p:sp>
        <p:nvSpPr>
          <p:cNvPr id="239" name="Shape 23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Definition: </a:t>
            </a:r>
          </a:p>
          <a:p>
            <a:pPr lvl="1">
              <a:buBlip>
                <a:blip r:embed="rId2"/>
              </a:buBlip>
            </a:pPr>
            <a:r>
              <a:t>Bronsted - acid : an acid is a molecule or ion that can donate a proton to another substance</a:t>
            </a:r>
          </a:p>
          <a:p>
            <a:pPr lvl="1">
              <a:buBlip>
                <a:blip r:embed="rId2"/>
              </a:buBlip>
            </a:pPr>
            <a:r>
              <a:t>Bronsted - base: a base is substance that can accept a proton</a:t>
            </a:r>
          </a:p>
        </p:txBody>
      </p:sp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300"/>
            </a:lvl1pPr>
          </a:lstStyle>
          <a:p>
            <a:r>
              <a:t>16.2 Bronsted Acid Examples</a:t>
            </a:r>
          </a:p>
        </p:txBody>
      </p:sp>
      <p:pic>
        <p:nvPicPr>
          <p:cNvPr id="242" name="image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1612" y="3666061"/>
            <a:ext cx="7646680" cy="46661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16.2 Another Example </a:t>
            </a:r>
          </a:p>
        </p:txBody>
      </p:sp>
      <p:sp>
        <p:nvSpPr>
          <p:cNvPr id="245" name="Shape 245"/>
          <p:cNvSpPr>
            <a:spLocks noGrp="1"/>
          </p:cNvSpPr>
          <p:nvPr>
            <p:ph type="body" idx="1"/>
          </p:nvPr>
        </p:nvSpPr>
        <p:spPr>
          <a:xfrm>
            <a:off x="647700" y="1155700"/>
            <a:ext cx="11709400" cy="6477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Notice that the ammonia acts a Bronsted-Lowry base because it accepts a proton…</a:t>
            </a:r>
          </a:p>
          <a:p>
            <a:pPr>
              <a:buBlip>
                <a:blip r:embed="rId2"/>
              </a:buBlip>
              <a:defRPr b="1"/>
            </a:pPr>
            <a:r>
              <a:t>Also</a:t>
            </a:r>
            <a:r>
              <a:rPr b="0"/>
              <a:t> an Arrenhius base because it increases OH- concentration </a:t>
            </a:r>
          </a:p>
        </p:txBody>
      </p:sp>
      <p:pic>
        <p:nvPicPr>
          <p:cNvPr id="246" name="image12.png"/>
          <p:cNvPicPr>
            <a:picLocks noChangeAspect="1"/>
          </p:cNvPicPr>
          <p:nvPr/>
        </p:nvPicPr>
        <p:blipFill>
          <a:blip r:embed="rId3">
            <a:extLst/>
          </a:blip>
          <a:srcRect t="27465" b="57305"/>
          <a:stretch>
            <a:fillRect/>
          </a:stretch>
        </p:blipFill>
        <p:spPr>
          <a:xfrm>
            <a:off x="2203450" y="6620320"/>
            <a:ext cx="8890000" cy="10618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Set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1, 2, 4, 13, 15, 17, 19, 29, 37, 41, 43, 47, 51, 57, 69, 75, 101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00071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5900"/>
            </a:lvl1pPr>
          </a:lstStyle>
          <a:p>
            <a:r>
              <a:t>16.2 Conjugate Acid-Base Pairs</a:t>
            </a:r>
          </a:p>
        </p:txBody>
      </p:sp>
      <p:sp>
        <p:nvSpPr>
          <p:cNvPr id="249" name="Shape 249"/>
          <p:cNvSpPr>
            <a:spLocks noGrp="1"/>
          </p:cNvSpPr>
          <p:nvPr>
            <p:ph type="body" sz="half" idx="1"/>
          </p:nvPr>
        </p:nvSpPr>
        <p:spPr>
          <a:xfrm>
            <a:off x="714894" y="2298650"/>
            <a:ext cx="11575010" cy="3251251"/>
          </a:xfrm>
          <a:prstGeom prst="rect">
            <a:avLst/>
          </a:prstGeom>
        </p:spPr>
        <p:txBody>
          <a:bodyPr/>
          <a:lstStyle/>
          <a:p>
            <a:pPr marL="522732" indent="-522732" defTabSz="572516">
              <a:spcBef>
                <a:spcPts val="4100"/>
              </a:spcBef>
              <a:buBlip>
                <a:blip r:embed="rId2"/>
              </a:buBlip>
              <a:defRPr sz="3822"/>
            </a:pPr>
            <a:r>
              <a:t>In any acid-base equilibrium, both the forward and reverse reaction in involves proton transfer</a:t>
            </a:r>
          </a:p>
          <a:p>
            <a:pPr marL="522732" indent="-522732" defTabSz="572516">
              <a:spcBef>
                <a:spcPts val="4100"/>
              </a:spcBef>
              <a:buBlip>
                <a:blip r:embed="rId2"/>
              </a:buBlip>
              <a:defRPr sz="3822"/>
            </a:pPr>
            <a:r>
              <a:t>Every acid has a conjugate base (conjugate just means a pair)</a:t>
            </a:r>
          </a:p>
        </p:txBody>
      </p:sp>
      <p:pic>
        <p:nvPicPr>
          <p:cNvPr id="250" name="image1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48048" y="6269037"/>
            <a:ext cx="6108701" cy="2413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Predicting Equilibrium (Kc)</a:t>
            </a:r>
          </a:p>
        </p:txBody>
      </p:sp>
      <p:pic>
        <p:nvPicPr>
          <p:cNvPr id="253" name="image14.png"/>
          <p:cNvPicPr>
            <a:picLocks noChangeAspect="1"/>
          </p:cNvPicPr>
          <p:nvPr/>
        </p:nvPicPr>
        <p:blipFill>
          <a:blip r:embed="rId2">
            <a:extLst/>
          </a:blip>
          <a:srcRect b="82718"/>
          <a:stretch>
            <a:fillRect/>
          </a:stretch>
        </p:blipFill>
        <p:spPr>
          <a:xfrm>
            <a:off x="0" y="2493818"/>
            <a:ext cx="13019192" cy="964277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Shape 254"/>
          <p:cNvSpPr>
            <a:spLocks noGrp="1"/>
          </p:cNvSpPr>
          <p:nvPr>
            <p:ph type="body" sz="half" idx="1"/>
          </p:nvPr>
        </p:nvSpPr>
        <p:spPr>
          <a:xfrm>
            <a:off x="782091" y="4177327"/>
            <a:ext cx="11575010" cy="325125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Predict the direction of equilibrium comparing the strengths of the bases</a:t>
            </a:r>
          </a:p>
          <a:p>
            <a:pPr>
              <a:buBlip>
                <a:blip r:embed="rId3"/>
              </a:buBlip>
            </a:pPr>
            <a:r>
              <a:t>Is the value of K greater than or equal to 1?</a:t>
            </a:r>
          </a:p>
        </p:txBody>
      </p:sp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image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84969" y="152400"/>
            <a:ext cx="5834863" cy="91218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16.2 Relative Strengths </a:t>
            </a:r>
          </a:p>
        </p:txBody>
      </p:sp>
      <p:sp>
        <p:nvSpPr>
          <p:cNvPr id="259" name="Shape 25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2722" indent="-442722" defTabSz="484886">
              <a:spcBef>
                <a:spcPts val="3400"/>
              </a:spcBef>
              <a:buBlip>
                <a:blip r:embed="rId2"/>
              </a:buBlip>
              <a:defRPr sz="3500"/>
            </a:pPr>
            <a:r>
              <a:t>Strong Acids - completely give up their protons and their conjugate bases are weak proton acceptors (100% dissociation)</a:t>
            </a:r>
          </a:p>
          <a:p>
            <a:pPr marL="442722" indent="-442722" defTabSz="484886">
              <a:spcBef>
                <a:spcPts val="3400"/>
              </a:spcBef>
              <a:buBlip>
                <a:blip r:embed="rId2"/>
              </a:buBlip>
              <a:defRPr sz="3500"/>
            </a:pPr>
            <a:r>
              <a:t>Weak acids - only partially dissociate in aqueous solutions (conjugate bases of conjugate acids are also weak)</a:t>
            </a:r>
          </a:p>
          <a:p>
            <a:pPr marL="442722" indent="-442722" defTabSz="484886">
              <a:spcBef>
                <a:spcPts val="3400"/>
              </a:spcBef>
              <a:buBlip>
                <a:blip r:embed="rId2"/>
              </a:buBlip>
              <a:defRPr sz="3500"/>
            </a:pPr>
            <a:r>
              <a:t>Negligible activity - (CH4)  molecules who contain hydrogen but show no acidic behavior (their conjugates are very strong bases, 100% protonated in water CH3-)</a:t>
            </a:r>
          </a:p>
        </p:txBody>
      </p:sp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16.2 Identifying Conjugates</a:t>
            </a:r>
          </a:p>
        </p:txBody>
      </p:sp>
      <p:sp>
        <p:nvSpPr>
          <p:cNvPr id="262" name="Shape 26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Identify the conjugate acids of the following</a:t>
            </a:r>
          </a:p>
          <a:p>
            <a:pPr lvl="1">
              <a:buBlip>
                <a:blip r:embed="rId2"/>
              </a:buBlip>
            </a:pPr>
            <a:r>
              <a:t>HSO3- </a:t>
            </a:r>
          </a:p>
          <a:p>
            <a:pPr lvl="1">
              <a:buBlip>
                <a:blip r:embed="rId2"/>
              </a:buBlip>
            </a:pPr>
            <a:r>
              <a:t>F-</a:t>
            </a:r>
          </a:p>
          <a:p>
            <a:pPr lvl="1">
              <a:buBlip>
                <a:blip r:embed="rId2"/>
              </a:buBlip>
            </a:pPr>
            <a:r>
              <a:t>PO43-</a:t>
            </a:r>
          </a:p>
          <a:p>
            <a:pPr lvl="1">
              <a:buBlip>
                <a:blip r:embed="rId2"/>
              </a:buBlip>
            </a:pPr>
            <a:r>
              <a:t>CO</a:t>
            </a:r>
          </a:p>
        </p:txBody>
      </p:sp>
    </p:spTree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16.2 Conjugate practice</a:t>
            </a:r>
          </a:p>
        </p:txBody>
      </p:sp>
      <p:pic>
        <p:nvPicPr>
          <p:cNvPr id="265" name="image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3900487"/>
            <a:ext cx="11508600" cy="38242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69">
              <a:defRPr sz="5900"/>
            </a:lvl1pPr>
          </a:lstStyle>
          <a:p>
            <a:r>
              <a:t>16.3 Auto (self) ionization of water </a:t>
            </a:r>
          </a:p>
        </p:txBody>
      </p:sp>
      <p:sp>
        <p:nvSpPr>
          <p:cNvPr id="268" name="Shape 268"/>
          <p:cNvSpPr>
            <a:spLocks noGrp="1"/>
          </p:cNvSpPr>
          <p:nvPr>
            <p:ph type="body" sz="half" idx="1"/>
          </p:nvPr>
        </p:nvSpPr>
        <p:spPr>
          <a:xfrm>
            <a:off x="647700" y="2628899"/>
            <a:ext cx="11709400" cy="3730330"/>
          </a:xfrm>
          <a:prstGeom prst="rect">
            <a:avLst/>
          </a:prstGeom>
        </p:spPr>
        <p:txBody>
          <a:bodyPr/>
          <a:lstStyle/>
          <a:p>
            <a:pPr marL="445495" indent="-445495" defTabSz="487923">
              <a:lnSpc>
                <a:spcPct val="90000"/>
              </a:lnSpc>
              <a:spcBef>
                <a:spcPts val="3400"/>
              </a:spcBef>
              <a:buBlip>
                <a:blip r:embed="rId2"/>
              </a:buBlip>
              <a:defRPr sz="3552"/>
            </a:pPr>
            <a:r>
              <a:t>A unique property of water is that it can act as either a Bronsted Acid or Base depending on the conditions (really important)</a:t>
            </a:r>
          </a:p>
          <a:p>
            <a:pPr marL="445495" indent="-445495" defTabSz="487923">
              <a:lnSpc>
                <a:spcPct val="90000"/>
              </a:lnSpc>
              <a:spcBef>
                <a:spcPts val="3400"/>
              </a:spcBef>
              <a:buBlip>
                <a:blip r:embed="rId2"/>
              </a:buBlip>
              <a:defRPr sz="3552"/>
            </a:pPr>
            <a:r>
              <a:t>In the presence of acids, water is a proton acceptor</a:t>
            </a:r>
          </a:p>
          <a:p>
            <a:pPr marL="445495" indent="-445495" defTabSz="487923">
              <a:lnSpc>
                <a:spcPct val="90000"/>
              </a:lnSpc>
              <a:spcBef>
                <a:spcPts val="3400"/>
              </a:spcBef>
              <a:buBlip>
                <a:blip r:embed="rId2"/>
              </a:buBlip>
              <a:defRPr sz="3552"/>
            </a:pPr>
            <a:r>
              <a:t>In the presence of bases, water is a proton donor</a:t>
            </a:r>
          </a:p>
        </p:txBody>
      </p:sp>
      <p:pic>
        <p:nvPicPr>
          <p:cNvPr id="269" name="image1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28611" y="6466101"/>
            <a:ext cx="7548839" cy="17761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16.3 Ion Product of Water</a:t>
            </a:r>
          </a:p>
        </p:txBody>
      </p:sp>
      <p:sp>
        <p:nvSpPr>
          <p:cNvPr id="272" name="Shape 2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Kw = [H30+][OH-] (notice water is excluded)</a:t>
            </a:r>
          </a:p>
          <a:p>
            <a:pPr>
              <a:buBlip>
                <a:blip r:embed="rId2"/>
              </a:buBlip>
            </a:pPr>
            <a:r>
              <a:t>Kw = 1.0 x 10 ^ -14 </a:t>
            </a:r>
          </a:p>
          <a:p>
            <a:pPr>
              <a:buBlip>
                <a:blip r:embed="rId2"/>
              </a:buBlip>
            </a:pPr>
            <a:r>
              <a:t>This value is so low because in a system of water, only about 2 in 1 billion water molecules is ionized</a:t>
            </a:r>
          </a:p>
          <a:p>
            <a:pPr>
              <a:buBlip>
                <a:blip r:embed="rId2"/>
              </a:buBlip>
            </a:pPr>
            <a:r>
              <a:t>The equilibrium is reactant favored</a:t>
            </a:r>
          </a:p>
        </p:txBody>
      </p:sp>
    </p:spTree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16.3 Ion Product of Water</a:t>
            </a:r>
          </a:p>
        </p:txBody>
      </p:sp>
      <p:sp>
        <p:nvSpPr>
          <p:cNvPr id="275" name="Shape 2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06729" indent="-506729" defTabSz="554990">
              <a:lnSpc>
                <a:spcPct val="80000"/>
              </a:lnSpc>
              <a:spcBef>
                <a:spcPts val="3900"/>
              </a:spcBef>
              <a:buBlip>
                <a:blip r:embed="rId2"/>
              </a:buBlip>
              <a:defRPr sz="3135"/>
            </a:pPr>
            <a:r>
              <a:rPr dirty="0"/>
              <a:t> 1.0 x 10 ^ -14 = [H30+][OH-]</a:t>
            </a:r>
          </a:p>
          <a:p>
            <a:pPr marL="506729" indent="-506729" defTabSz="554990">
              <a:lnSpc>
                <a:spcPct val="80000"/>
              </a:lnSpc>
              <a:spcBef>
                <a:spcPts val="3900"/>
              </a:spcBef>
              <a:buBlip>
                <a:blip r:embed="rId2"/>
              </a:buBlip>
              <a:defRPr sz="3135"/>
            </a:pPr>
            <a:r>
              <a:rPr dirty="0"/>
              <a:t>This relationship is important because not only does it apply to water but….</a:t>
            </a:r>
          </a:p>
          <a:p>
            <a:pPr marL="506729" indent="-506729" defTabSz="554990">
              <a:lnSpc>
                <a:spcPct val="80000"/>
              </a:lnSpc>
              <a:spcBef>
                <a:spcPts val="3900"/>
              </a:spcBef>
              <a:buBlip>
                <a:blip r:embed="rId2"/>
              </a:buBlip>
              <a:defRPr sz="3135"/>
            </a:pPr>
            <a:r>
              <a:rPr dirty="0"/>
              <a:t>This relationship can be applied to any dilute aqueous solutions, other ionic effects can be ignored for approximations</a:t>
            </a:r>
          </a:p>
          <a:p>
            <a:pPr marL="506729" indent="-506729" defTabSz="554990">
              <a:lnSpc>
                <a:spcPct val="80000"/>
              </a:lnSpc>
              <a:spcBef>
                <a:spcPts val="3900"/>
              </a:spcBef>
              <a:buBlip>
                <a:blip r:embed="rId2"/>
              </a:buBlip>
              <a:defRPr sz="3135"/>
            </a:pPr>
            <a:r>
              <a:rPr dirty="0"/>
              <a:t>In general, hydronium ions and hydroxide ions are in balance, which gives water a neutral pH of 7</a:t>
            </a:r>
          </a:p>
          <a:p>
            <a:pPr marL="506729" indent="-506729" defTabSz="554990">
              <a:lnSpc>
                <a:spcPct val="80000"/>
              </a:lnSpc>
              <a:spcBef>
                <a:spcPts val="3900"/>
              </a:spcBef>
              <a:buBlip>
                <a:blip r:embed="rId2"/>
              </a:buBlip>
              <a:defRPr sz="3135"/>
            </a:pPr>
            <a:r>
              <a:rPr dirty="0"/>
              <a:t>Can be used to solve for H+ or OH- when one or the other is known. </a:t>
            </a:r>
          </a:p>
        </p:txBody>
      </p:sp>
    </p:spTree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16.4 pH scale</a:t>
            </a:r>
          </a:p>
        </p:txBody>
      </p:sp>
      <p:sp>
        <p:nvSpPr>
          <p:cNvPr id="278" name="Shape 27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1386" indent="-421386" defTabSz="461518">
              <a:spcBef>
                <a:spcPts val="3300"/>
              </a:spcBef>
              <a:buBlip>
                <a:blip r:embed="rId2"/>
              </a:buBlip>
              <a:defRPr sz="3397"/>
            </a:pPr>
            <a:r>
              <a:t>pH scale is a logarithmic function based upon the concentration of [H+] or [H30+]</a:t>
            </a:r>
          </a:p>
          <a:p>
            <a:pPr marL="842772" lvl="1" indent="-421386" defTabSz="461518">
              <a:spcBef>
                <a:spcPts val="3300"/>
              </a:spcBef>
              <a:buBlip>
                <a:blip r:embed="rId2"/>
              </a:buBlip>
              <a:defRPr sz="3397"/>
            </a:pPr>
            <a:r>
              <a:t>The concentration of H+ in solution is usually very small, hence the use of the logarithmic function</a:t>
            </a:r>
          </a:p>
          <a:p>
            <a:pPr marL="421386" indent="-421386" defTabSz="461518">
              <a:spcBef>
                <a:spcPts val="3300"/>
              </a:spcBef>
              <a:buBlip>
                <a:blip r:embed="rId2"/>
              </a:buBlip>
              <a:defRPr sz="3397"/>
            </a:pPr>
            <a:r>
              <a:t>Calculated  ph = -log[H+]</a:t>
            </a:r>
          </a:p>
          <a:p>
            <a:pPr marL="421386" indent="-421386" defTabSz="461518">
              <a:spcBef>
                <a:spcPts val="3300"/>
              </a:spcBef>
              <a:buBlip>
                <a:blip r:embed="rId2"/>
              </a:buBlip>
              <a:defRPr sz="3397"/>
            </a:pPr>
            <a:r>
              <a:t>If you have OH- concentration, then you can solve for H+ using ion product of water </a:t>
            </a:r>
          </a:p>
          <a:p>
            <a:pPr marL="421386" indent="-421386" defTabSz="461518">
              <a:spcBef>
                <a:spcPts val="3300"/>
              </a:spcBef>
              <a:buBlip>
                <a:blip r:embed="rId2"/>
              </a:buBlip>
              <a:defRPr sz="3397"/>
            </a:pPr>
            <a:r>
              <a:t>-log [1.0 x 10 ^ -7] = 7.00 —&gt; Neutral 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15.1 Basis of Principle</a:t>
            </a:r>
          </a:p>
        </p:txBody>
      </p:sp>
      <p:sp>
        <p:nvSpPr>
          <p:cNvPr id="141" name="Shape 14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4058" indent="-464058" defTabSz="508254">
              <a:spcBef>
                <a:spcPts val="3600"/>
              </a:spcBef>
              <a:buBlip>
                <a:blip r:embed="rId2"/>
              </a:buBlip>
              <a:defRPr sz="3700"/>
            </a:pPr>
            <a:r>
              <a:t>Some reactions are non reversible</a:t>
            </a:r>
          </a:p>
          <a:p>
            <a:pPr marL="464058" indent="-464058" defTabSz="508254">
              <a:spcBef>
                <a:spcPts val="3600"/>
              </a:spcBef>
              <a:buBlip>
                <a:blip r:embed="rId2"/>
              </a:buBlip>
              <a:defRPr sz="3700"/>
            </a:pPr>
            <a:r>
              <a:t>Others are in dynamic equilibrium (reversible)</a:t>
            </a:r>
          </a:p>
          <a:p>
            <a:pPr marL="464058" indent="-464058" defTabSz="508254">
              <a:spcBef>
                <a:spcPts val="3600"/>
              </a:spcBef>
              <a:buBlip>
                <a:blip r:embed="rId2"/>
              </a:buBlip>
              <a:defRPr sz="3700"/>
            </a:pPr>
            <a:r>
              <a:t>Le’Chatelier’s principle investigates how equilibrium is effected by outsides stresses on the system</a:t>
            </a:r>
          </a:p>
          <a:p>
            <a:pPr marL="464058" indent="-464058" defTabSz="508254">
              <a:spcBef>
                <a:spcPts val="3600"/>
              </a:spcBef>
              <a:buBlip>
                <a:blip r:embed="rId2"/>
              </a:buBlip>
              <a:defRPr sz="3700"/>
            </a:pPr>
            <a:r>
              <a:t>Systems at equilibrium are noted by a two way arrow</a:t>
            </a:r>
          </a:p>
          <a:p>
            <a:pPr marL="928116" lvl="1" indent="-464058" defTabSz="508254">
              <a:spcBef>
                <a:spcPts val="3600"/>
              </a:spcBef>
              <a:buBlip>
                <a:blip r:embed="rId2"/>
              </a:buBlip>
              <a:defRPr sz="3700"/>
            </a:pPr>
            <a:r>
              <a:t>↔</a:t>
            </a:r>
          </a:p>
        </p:txBody>
      </p:sp>
    </p:spTree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16.4 Why is that useful</a:t>
            </a:r>
          </a:p>
        </p:txBody>
      </p:sp>
      <p:sp>
        <p:nvSpPr>
          <p:cNvPr id="281" name="Shape 2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dirty="0"/>
              <a:t>If we know OH- concentration, then we can solve for H+, and then finally pH</a:t>
            </a:r>
          </a:p>
          <a:p>
            <a:pPr>
              <a:buBlip>
                <a:blip r:embed="rId2"/>
              </a:buBlip>
            </a:pPr>
            <a:r>
              <a:rPr dirty="0"/>
              <a:t>pH + pOH = 14</a:t>
            </a:r>
          </a:p>
          <a:p>
            <a:pPr>
              <a:buBlip>
                <a:blip r:embed="rId2"/>
              </a:buBlip>
              <a:defRPr b="1"/>
            </a:pPr>
            <a:r>
              <a:rPr dirty="0"/>
              <a:t>What is the pH of a 0.028 M </a:t>
            </a:r>
            <a:r>
              <a:rPr dirty="0" err="1"/>
              <a:t>NaOH</a:t>
            </a:r>
            <a:r>
              <a:rPr dirty="0"/>
              <a:t> solution?</a:t>
            </a:r>
          </a:p>
        </p:txBody>
      </p:sp>
    </p:spTree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z="5733"/>
            </a:lvl1pPr>
          </a:lstStyle>
          <a:p>
            <a:r>
              <a:t>16.4 Calculate the pH of the following</a:t>
            </a:r>
          </a:p>
        </p:txBody>
      </p:sp>
      <p:sp>
        <p:nvSpPr>
          <p:cNvPr id="284" name="Shape 28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dirty="0"/>
              <a:t>[H+] = 1.0 x 10 ^ -12 M</a:t>
            </a:r>
          </a:p>
          <a:p>
            <a:pPr>
              <a:buBlip>
                <a:blip r:embed="rId2"/>
              </a:buBlip>
            </a:pPr>
            <a:r>
              <a:rPr dirty="0"/>
              <a:t>[H+] = 5.6 x 10 ^ -6 M </a:t>
            </a:r>
          </a:p>
          <a:p>
            <a:pPr>
              <a:buBlip>
                <a:blip r:embed="rId2"/>
              </a:buBlip>
            </a:pPr>
            <a:r>
              <a:rPr dirty="0"/>
              <a:t>[H+] = 3.8 x 10 ^ -4 </a:t>
            </a:r>
            <a:r>
              <a:rPr dirty="0" smtClean="0"/>
              <a:t>M</a:t>
            </a: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/>
              <a:t>[OH-] = 5.0 x 10 ^ -7 M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[OH-] = 1.2 x 10 ^ -3 M</a:t>
            </a:r>
            <a:endParaRPr dirty="0"/>
          </a:p>
        </p:txBody>
      </p:sp>
    </p:spTree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16.4 pH scale</a:t>
            </a:r>
          </a:p>
        </p:txBody>
      </p:sp>
      <p:pic>
        <p:nvPicPr>
          <p:cNvPr id="287" name="image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89078" y="2733556"/>
            <a:ext cx="6875672" cy="64548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16.4 Other p scales</a:t>
            </a:r>
          </a:p>
        </p:txBody>
      </p:sp>
      <p:sp>
        <p:nvSpPr>
          <p:cNvPr id="290" name="Shape 29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06729" indent="-506729" defTabSz="554990">
              <a:lnSpc>
                <a:spcPct val="80000"/>
              </a:lnSpc>
              <a:spcBef>
                <a:spcPts val="3900"/>
              </a:spcBef>
              <a:buBlip>
                <a:blip r:embed="rId2"/>
              </a:buBlip>
              <a:defRPr sz="3420"/>
            </a:pPr>
            <a:r>
              <a:t>pOH = -log[OH-] </a:t>
            </a:r>
          </a:p>
          <a:p>
            <a:pPr marL="506729" indent="-506729" defTabSz="554990">
              <a:lnSpc>
                <a:spcPct val="80000"/>
              </a:lnSpc>
              <a:spcBef>
                <a:spcPts val="3900"/>
              </a:spcBef>
              <a:buBlip>
                <a:blip r:embed="rId2"/>
              </a:buBlip>
              <a:defRPr sz="3420"/>
            </a:pPr>
            <a:r>
              <a:t>Based on self ionization of water…</a:t>
            </a:r>
          </a:p>
          <a:p>
            <a:pPr marL="506729" indent="-506729" defTabSz="554990">
              <a:lnSpc>
                <a:spcPct val="80000"/>
              </a:lnSpc>
              <a:spcBef>
                <a:spcPts val="3900"/>
              </a:spcBef>
              <a:buBlip>
                <a:blip r:embed="rId2"/>
              </a:buBlip>
              <a:defRPr sz="3420"/>
            </a:pPr>
            <a:r>
              <a:t>[H+][OH-] = 1.0 x 10 ^ -14 </a:t>
            </a:r>
          </a:p>
          <a:p>
            <a:pPr marL="506729" indent="-506729" defTabSz="554990">
              <a:lnSpc>
                <a:spcPct val="80000"/>
              </a:lnSpc>
              <a:spcBef>
                <a:spcPts val="3900"/>
              </a:spcBef>
              <a:buBlip>
                <a:blip r:embed="rId2"/>
              </a:buBlip>
              <a:defRPr sz="3420"/>
            </a:pPr>
            <a:r>
              <a:t>Taking the negative log of both sides…</a:t>
            </a:r>
          </a:p>
          <a:p>
            <a:pPr marL="506729" indent="-506729" defTabSz="554990">
              <a:lnSpc>
                <a:spcPct val="80000"/>
              </a:lnSpc>
              <a:spcBef>
                <a:spcPts val="3900"/>
              </a:spcBef>
              <a:buBlip>
                <a:blip r:embed="rId2"/>
              </a:buBlip>
              <a:defRPr sz="3420"/>
            </a:pPr>
            <a:r>
              <a:t>-log[H+] + (-log[OH-]) = 14</a:t>
            </a:r>
          </a:p>
          <a:p>
            <a:pPr marL="506729" indent="-506729" defTabSz="554990">
              <a:lnSpc>
                <a:spcPct val="80000"/>
              </a:lnSpc>
              <a:spcBef>
                <a:spcPts val="3900"/>
              </a:spcBef>
              <a:buBlip>
                <a:blip r:embed="rId2"/>
              </a:buBlip>
              <a:defRPr sz="3420"/>
            </a:pPr>
            <a:r>
              <a:t>Therefore</a:t>
            </a:r>
          </a:p>
          <a:p>
            <a:pPr marL="506729" indent="-506729" defTabSz="554990">
              <a:lnSpc>
                <a:spcPct val="80000"/>
              </a:lnSpc>
              <a:spcBef>
                <a:spcPts val="3900"/>
              </a:spcBef>
              <a:buBlip>
                <a:blip r:embed="rId2"/>
              </a:buBlip>
              <a:defRPr sz="3420"/>
            </a:pPr>
            <a:r>
              <a:t>pH + pOH = 14</a:t>
            </a:r>
          </a:p>
        </p:txBody>
      </p:sp>
    </p:spTree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6650"/>
            </a:lvl1pPr>
          </a:lstStyle>
          <a:p>
            <a:r>
              <a:t>16.4 Calculating pH from pOH</a:t>
            </a:r>
          </a:p>
        </p:txBody>
      </p:sp>
      <p:sp>
        <p:nvSpPr>
          <p:cNvPr id="293" name="Shape 2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What is the pH of a solution whose pOH is 3?</a:t>
            </a:r>
          </a:p>
          <a:p>
            <a:pPr>
              <a:buBlip>
                <a:blip r:embed="rId2"/>
              </a:buBlip>
            </a:pPr>
            <a:r>
              <a:t>What is the concentration of OH- ions in a solution whose pH is 4.12?</a:t>
            </a:r>
          </a:p>
        </p:txBody>
      </p:sp>
    </p:spTree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16.5 Strong Acids and Bases</a:t>
            </a:r>
          </a:p>
        </p:txBody>
      </p:sp>
      <p:sp>
        <p:nvSpPr>
          <p:cNvPr id="296" name="Shape 29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1386" indent="-421386" defTabSz="461518">
              <a:spcBef>
                <a:spcPts val="3300"/>
              </a:spcBef>
              <a:buBlip>
                <a:blip r:embed="rId2"/>
              </a:buBlip>
              <a:defRPr sz="3397"/>
            </a:pPr>
            <a:r>
              <a:t>Strong Acids - the seven most common strong acids are listed below</a:t>
            </a:r>
          </a:p>
          <a:p>
            <a:pPr marL="842772" lvl="1" indent="-421386" defTabSz="461518">
              <a:spcBef>
                <a:spcPts val="3300"/>
              </a:spcBef>
              <a:buBlip>
                <a:blip r:embed="rId2"/>
              </a:buBlip>
              <a:defRPr sz="3397"/>
            </a:pPr>
            <a:r>
              <a:t>Monoprotic: HCl, HI, HNO3, HBr, HClO3, and HClO4</a:t>
            </a:r>
          </a:p>
          <a:p>
            <a:pPr marL="842772" lvl="1" indent="-421386" defTabSz="461518">
              <a:spcBef>
                <a:spcPts val="3300"/>
              </a:spcBef>
              <a:buBlip>
                <a:blip r:embed="rId2"/>
              </a:buBlip>
              <a:defRPr sz="3397"/>
            </a:pPr>
            <a:r>
              <a:t>Diprotic: H2SO4 </a:t>
            </a:r>
          </a:p>
          <a:p>
            <a:pPr marL="421386" indent="-421386" defTabSz="461518">
              <a:spcBef>
                <a:spcPts val="3300"/>
              </a:spcBef>
              <a:buBlip>
                <a:blip r:embed="rId2"/>
              </a:buBlip>
              <a:defRPr sz="3397"/>
            </a:pPr>
            <a:r>
              <a:t>For all practical purposes, an aqueous solution of HNO3 consists entirely of H3O+ and NO3- ions….</a:t>
            </a:r>
          </a:p>
          <a:p>
            <a:pPr marL="421386" indent="-421386" defTabSz="461518">
              <a:spcBef>
                <a:spcPts val="3300"/>
              </a:spcBef>
              <a:buBlip>
                <a:blip r:embed="rId2"/>
              </a:buBlip>
              <a:defRPr sz="3397"/>
            </a:pPr>
            <a:r>
              <a:t>If concentrations are less 1.0 x 10^-6 M, we must take into account the auto ionization of water </a:t>
            </a:r>
          </a:p>
        </p:txBody>
      </p:sp>
    </p:spTree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16.5 Strong Acids</a:t>
            </a:r>
          </a:p>
        </p:txBody>
      </p:sp>
      <p:sp>
        <p:nvSpPr>
          <p:cNvPr id="299" name="Shape 29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12063" indent="-512063" defTabSz="560831">
              <a:spcBef>
                <a:spcPts val="4000"/>
              </a:spcBef>
              <a:buBlip>
                <a:blip r:embed="rId2"/>
              </a:buBlip>
              <a:defRPr sz="4128"/>
            </a:pPr>
            <a:r>
              <a:t>For a monoprotic strong acid, the pH of the solution is very straightforward</a:t>
            </a:r>
          </a:p>
          <a:p>
            <a:pPr marL="512063" indent="-512063" defTabSz="560831">
              <a:spcBef>
                <a:spcPts val="4000"/>
              </a:spcBef>
              <a:buBlip>
                <a:blip r:embed="rId2"/>
              </a:buBlip>
              <a:defRPr sz="4128"/>
            </a:pPr>
            <a:r>
              <a:t>[H+] is equal to the concentration of the original solution</a:t>
            </a:r>
          </a:p>
          <a:p>
            <a:pPr marL="512063" indent="-512063" defTabSz="560831">
              <a:spcBef>
                <a:spcPts val="4000"/>
              </a:spcBef>
              <a:buBlip>
                <a:blip r:embed="rId2"/>
              </a:buBlip>
              <a:defRPr sz="4128"/>
            </a:pPr>
            <a:r>
              <a:t>pH can easily be calculated from -log[H+]</a:t>
            </a:r>
          </a:p>
          <a:p>
            <a:pPr marL="512063" indent="-512063" defTabSz="560831">
              <a:spcBef>
                <a:spcPts val="4000"/>
              </a:spcBef>
              <a:buBlip>
                <a:blip r:embed="rId2"/>
              </a:buBlip>
              <a:defRPr sz="4128"/>
            </a:pPr>
            <a:r>
              <a:t>A 0.20 M HNO3 solution has an [H+] of 0.20 M as well (complete ionization) </a:t>
            </a:r>
          </a:p>
        </p:txBody>
      </p:sp>
    </p:spTree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16.6 Strong Basee</a:t>
            </a:r>
          </a:p>
        </p:txBody>
      </p:sp>
      <p:sp>
        <p:nvSpPr>
          <p:cNvPr id="302" name="Shape 30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12063" indent="-512063" defTabSz="560831">
              <a:spcBef>
                <a:spcPts val="4000"/>
              </a:spcBef>
              <a:buBlip>
                <a:blip r:embed="rId2"/>
              </a:buBlip>
              <a:defRPr sz="4128"/>
            </a:pPr>
            <a:r>
              <a:t>There relatively few common bases….</a:t>
            </a:r>
          </a:p>
          <a:p>
            <a:pPr marL="512063" indent="-512063" defTabSz="560831">
              <a:spcBef>
                <a:spcPts val="4000"/>
              </a:spcBef>
              <a:buBlip>
                <a:blip r:embed="rId2"/>
              </a:buBlip>
              <a:defRPr sz="4128"/>
            </a:pPr>
            <a:r>
              <a:t>Mostly ionic hydroxides of group 2a such as KOH, NaOH, and Ca(OH)2</a:t>
            </a:r>
          </a:p>
          <a:p>
            <a:pPr marL="512063" indent="-512063" defTabSz="560831">
              <a:spcBef>
                <a:spcPts val="4000"/>
              </a:spcBef>
              <a:buBlip>
                <a:blip r:embed="rId2"/>
              </a:buBlip>
              <a:defRPr sz="4128"/>
            </a:pPr>
            <a:r>
              <a:t>A 0.30 M NaOH (aq) solution is “completely” ionized and is also 0.30 M OH-</a:t>
            </a:r>
          </a:p>
          <a:p>
            <a:pPr marL="512063" indent="-512063" defTabSz="560831">
              <a:spcBef>
                <a:spcPts val="4000"/>
              </a:spcBef>
              <a:buBlip>
                <a:blip r:embed="rId2"/>
              </a:buBlip>
              <a:defRPr sz="4128"/>
            </a:pPr>
            <a:r>
              <a:t>0.30 M NaOH (aq) —&gt; 0.30 M Na+ (aq) + 0.30 M OH- (aq)</a:t>
            </a:r>
          </a:p>
        </p:txBody>
      </p:sp>
    </p:spTree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16.6 Strong Base</a:t>
            </a:r>
          </a:p>
        </p:txBody>
      </p:sp>
      <p:sp>
        <p:nvSpPr>
          <p:cNvPr id="305" name="Shape 30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Calculate the pH of a 0.028 M solution of NaOH</a:t>
            </a:r>
          </a:p>
          <a:p>
            <a:pPr>
              <a:buBlip>
                <a:blip r:embed="rId2"/>
              </a:buBlip>
            </a:pPr>
            <a:r>
              <a:t>Calculate the pH of a 0.0011 M solution of Ca(OH)2</a:t>
            </a:r>
          </a:p>
        </p:txBody>
      </p:sp>
    </p:spTree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16.6 Weak Acids</a:t>
            </a:r>
          </a:p>
        </p:txBody>
      </p:sp>
      <p:sp>
        <p:nvSpPr>
          <p:cNvPr id="308" name="Shape 308"/>
          <p:cNvSpPr>
            <a:spLocks noGrp="1"/>
          </p:cNvSpPr>
          <p:nvPr>
            <p:ph type="body" idx="1"/>
          </p:nvPr>
        </p:nvSpPr>
        <p:spPr>
          <a:xfrm>
            <a:off x="647700" y="1549400"/>
            <a:ext cx="11709400" cy="6477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Most acidic substances are weak acids and therefore are only partially ionized</a:t>
            </a:r>
          </a:p>
          <a:p>
            <a:pPr>
              <a:buBlip>
                <a:blip r:embed="rId2"/>
              </a:buBlip>
            </a:pPr>
            <a:r>
              <a:t>Keq can used to determine to what extent a weak acid ionizes</a:t>
            </a:r>
          </a:p>
          <a:p>
            <a:pPr>
              <a:buBlip>
                <a:blip r:embed="rId2"/>
              </a:buBlip>
            </a:pPr>
            <a:r>
              <a:t>HA (aq) + H2O (l) &lt;——&gt; H30+ (aq) + A- (aq)</a:t>
            </a:r>
          </a:p>
        </p:txBody>
      </p:sp>
      <p:pic>
        <p:nvPicPr>
          <p:cNvPr id="309" name="pasted-image.png"/>
          <p:cNvPicPr>
            <a:picLocks noChangeAspect="1"/>
          </p:cNvPicPr>
          <p:nvPr/>
        </p:nvPicPr>
        <p:blipFill>
          <a:blip r:embed="rId3">
            <a:extLst/>
          </a:blip>
          <a:srcRect t="40726"/>
          <a:stretch>
            <a:fillRect/>
          </a:stretch>
        </p:blipFill>
        <p:spPr>
          <a:xfrm>
            <a:off x="1925239" y="7291462"/>
            <a:ext cx="8107761" cy="14016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Self Ionization of Water</a:t>
            </a:r>
          </a:p>
        </p:txBody>
      </p:sp>
      <p:sp>
        <p:nvSpPr>
          <p:cNvPr id="144" name="Shape 144"/>
          <p:cNvSpPr>
            <a:spLocks noGrp="1"/>
          </p:cNvSpPr>
          <p:nvPr>
            <p:ph type="body" sz="half" idx="1"/>
          </p:nvPr>
        </p:nvSpPr>
        <p:spPr>
          <a:xfrm>
            <a:off x="647700" y="2628900"/>
            <a:ext cx="7308850" cy="6180436"/>
          </a:xfrm>
          <a:prstGeom prst="rect">
            <a:avLst/>
          </a:prstGeom>
        </p:spPr>
        <p:txBody>
          <a:bodyPr/>
          <a:lstStyle/>
          <a:p>
            <a:pPr marL="437387" indent="-437387" defTabSz="479044">
              <a:lnSpc>
                <a:spcPct val="80000"/>
              </a:lnSpc>
              <a:spcBef>
                <a:spcPts val="3400"/>
              </a:spcBef>
              <a:buBlip>
                <a:blip r:embed="rId2"/>
              </a:buBlip>
              <a:defRPr sz="3200"/>
            </a:pPr>
            <a:r>
              <a:t>Water is in dynamic equilibrium</a:t>
            </a:r>
          </a:p>
          <a:p>
            <a:pPr marL="437387" indent="-437387" defTabSz="479044">
              <a:lnSpc>
                <a:spcPct val="80000"/>
              </a:lnSpc>
              <a:spcBef>
                <a:spcPts val="3400"/>
              </a:spcBef>
              <a:buBlip>
                <a:blip r:embed="rId2"/>
              </a:buBlip>
              <a:defRPr sz="3200"/>
            </a:pPr>
            <a:r>
              <a:t>As a hydronium ion and an OH- ion are being formed…</a:t>
            </a:r>
          </a:p>
          <a:p>
            <a:pPr marL="437387" indent="-437387" defTabSz="479044">
              <a:lnSpc>
                <a:spcPct val="80000"/>
              </a:lnSpc>
              <a:spcBef>
                <a:spcPts val="3400"/>
              </a:spcBef>
              <a:buBlip>
                <a:blip r:embed="rId2"/>
              </a:buBlip>
              <a:defRPr sz="3200"/>
            </a:pPr>
            <a:r>
              <a:t>Somewhere else in the system 2 water molecules are being formed</a:t>
            </a:r>
          </a:p>
          <a:p>
            <a:pPr marL="437387" indent="-437387" defTabSz="479044">
              <a:lnSpc>
                <a:spcPct val="80000"/>
              </a:lnSpc>
              <a:spcBef>
                <a:spcPts val="3400"/>
              </a:spcBef>
              <a:buBlip>
                <a:blip r:embed="rId2"/>
              </a:buBlip>
              <a:defRPr sz="3200"/>
            </a:pPr>
            <a:r>
              <a:t>Otherwise the pH would constantly be fluctuating</a:t>
            </a:r>
          </a:p>
          <a:p>
            <a:pPr marL="437387" indent="-437387" defTabSz="479044">
              <a:lnSpc>
                <a:spcPct val="80000"/>
              </a:lnSpc>
              <a:spcBef>
                <a:spcPts val="3400"/>
              </a:spcBef>
              <a:buBlip>
                <a:blip r:embed="rId2"/>
              </a:buBlip>
              <a:defRPr sz="3200"/>
            </a:pPr>
            <a:r>
              <a:t>This is self ionization of water, which we investigate further in chapter 16</a:t>
            </a:r>
          </a:p>
        </p:txBody>
      </p:sp>
      <p:pic>
        <p:nvPicPr>
          <p:cNvPr id="145" name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96250" y="5099050"/>
            <a:ext cx="4229100" cy="1536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16.6 Weak acids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Are typically organic compounds composed entirely of hydrogen, carbon, and oxygen</a:t>
            </a:r>
          </a:p>
          <a:p>
            <a:r>
              <a:rPr lang="en-US" dirty="0" smtClean="0"/>
              <a:t>They contain some hydrogen atoms and some bonded to oxygen atoms </a:t>
            </a:r>
          </a:p>
          <a:p>
            <a:r>
              <a:rPr lang="en-US" dirty="0" smtClean="0"/>
              <a:t>In most cases the hydrogens attached to carbon do not ionize, whereas those bound to oxygen will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492571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16.6 Ionization of Acetic Acid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00" y="4432301"/>
            <a:ext cx="9537799" cy="213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1959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16.6 Ka </a:t>
            </a:r>
          </a:p>
        </p:txBody>
      </p:sp>
      <p:sp>
        <p:nvSpPr>
          <p:cNvPr id="312" name="Shape 3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dirty="0" err="1"/>
              <a:t>Ka</a:t>
            </a:r>
            <a:r>
              <a:rPr dirty="0"/>
              <a:t> - acid dissociation constant </a:t>
            </a:r>
            <a:r>
              <a:rPr dirty="0" smtClean="0"/>
              <a:t>(</a:t>
            </a:r>
            <a:r>
              <a:rPr lang="en-US" dirty="0" smtClean="0"/>
              <a:t>another version of </a:t>
            </a:r>
            <a:r>
              <a:rPr dirty="0" err="1" smtClean="0"/>
              <a:t>Keq</a:t>
            </a:r>
            <a:r>
              <a:rPr dirty="0"/>
              <a:t>)</a:t>
            </a:r>
          </a:p>
          <a:p>
            <a:pPr>
              <a:buBlip>
                <a:blip r:embed="rId2"/>
              </a:buBlip>
            </a:pPr>
            <a:r>
              <a:rPr dirty="0"/>
              <a:t>Smaller value of </a:t>
            </a:r>
            <a:r>
              <a:rPr dirty="0" err="1"/>
              <a:t>Ka</a:t>
            </a:r>
            <a:r>
              <a:rPr dirty="0"/>
              <a:t>, the weaker the acid</a:t>
            </a:r>
          </a:p>
          <a:p>
            <a:pPr>
              <a:buBlip>
                <a:blip r:embed="rId2"/>
              </a:buBlip>
            </a:pPr>
            <a:r>
              <a:rPr dirty="0"/>
              <a:t>Larger value of </a:t>
            </a:r>
            <a:r>
              <a:rPr dirty="0" err="1"/>
              <a:t>Ka</a:t>
            </a:r>
            <a:r>
              <a:rPr dirty="0"/>
              <a:t>, the stronger the acid</a:t>
            </a:r>
          </a:p>
        </p:txBody>
      </p:sp>
    </p:spTree>
  </p:cSld>
  <p:clrMapOvr>
    <a:masterClrMapping/>
  </p:clrMapOvr>
  <p:transition spd="slow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16.6 Calculating Ka of pH</a:t>
            </a:r>
          </a:p>
        </p:txBody>
      </p:sp>
      <p:sp>
        <p:nvSpPr>
          <p:cNvPr id="315" name="Shape 3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dirty="0"/>
              <a:t>To calculate </a:t>
            </a:r>
            <a:r>
              <a:rPr dirty="0" err="1"/>
              <a:t>Ka</a:t>
            </a:r>
            <a:r>
              <a:rPr dirty="0"/>
              <a:t> from pH, we must first determine the concentration of H+ in solution</a:t>
            </a:r>
          </a:p>
          <a:p>
            <a:pPr>
              <a:buBlip>
                <a:blip r:embed="rId2"/>
              </a:buBlip>
            </a:pPr>
            <a:r>
              <a:rPr dirty="0"/>
              <a:t>Typically you will also known the prepared concentration</a:t>
            </a:r>
          </a:p>
          <a:p>
            <a:pPr>
              <a:buBlip>
                <a:blip r:embed="rId2"/>
              </a:buBlip>
            </a:pPr>
            <a:r>
              <a:rPr dirty="0"/>
              <a:t>From there we can make an ICE table to determine concentrations of the weak acid and dissociated ions to calculate </a:t>
            </a:r>
            <a:r>
              <a:rPr dirty="0" err="1"/>
              <a:t>Ka</a:t>
            </a:r>
            <a:endParaRPr dirty="0"/>
          </a:p>
        </p:txBody>
      </p:sp>
    </p:spTree>
  </p:cSld>
  <p:clrMapOvr>
    <a:masterClrMapping/>
  </p:clrMapOvr>
  <p:transition spd="slow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16.6 5% Approximation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During the calculation of </a:t>
            </a:r>
            <a:r>
              <a:rPr lang="en-US" dirty="0" err="1" smtClean="0"/>
              <a:t>Ka</a:t>
            </a:r>
            <a:r>
              <a:rPr lang="en-US" dirty="0" smtClean="0"/>
              <a:t>, if the ionization of the weak acid is less than 5%...</a:t>
            </a:r>
          </a:p>
          <a:p>
            <a:r>
              <a:rPr lang="en-US" dirty="0" smtClean="0"/>
              <a:t>Then we can drop the extra x in the denominator based up significant figures</a:t>
            </a:r>
          </a:p>
          <a:p>
            <a:r>
              <a:rPr lang="en-US" dirty="0" smtClean="0"/>
              <a:t>Approximation = [H+]/[HA] x 100% must be less than 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536301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16.6 ICE table practice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hape 318"/>
          <p:cNvSpPr txBox="1">
            <a:spLocks/>
          </p:cNvSpPr>
          <p:nvPr/>
        </p:nvSpPr>
        <p:spPr>
          <a:xfrm>
            <a:off x="800100" y="2781300"/>
            <a:ext cx="11709400" cy="647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533400" marR="0" indent="-5334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0000"/>
              <a:buFontTx/>
              <a:buBlip>
                <a:blip r:embed="rId2"/>
              </a:buBlip>
              <a:tabLst/>
              <a:defRPr sz="4300" b="0" i="0" u="none" strike="noStrike" cap="none" spc="0" baseline="0">
                <a:ln>
                  <a:noFill/>
                </a:ln>
                <a:solidFill>
                  <a:srgbClr val="54605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1pPr>
            <a:lvl2pPr marL="1066800" marR="0" indent="-5334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0000"/>
              <a:buFontTx/>
              <a:buBlip>
                <a:blip r:embed="rId2"/>
              </a:buBlip>
              <a:tabLst/>
              <a:defRPr sz="4300" b="0" i="0" u="none" strike="noStrike" cap="none" spc="0" baseline="0">
                <a:ln>
                  <a:noFill/>
                </a:ln>
                <a:solidFill>
                  <a:srgbClr val="54605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2pPr>
            <a:lvl3pPr marL="1600200" marR="0" indent="-5334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0000"/>
              <a:buFontTx/>
              <a:buBlip>
                <a:blip r:embed="rId2"/>
              </a:buBlip>
              <a:tabLst/>
              <a:defRPr sz="4300" b="0" i="0" u="none" strike="noStrike" cap="none" spc="0" baseline="0">
                <a:ln>
                  <a:noFill/>
                </a:ln>
                <a:solidFill>
                  <a:srgbClr val="54605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3pPr>
            <a:lvl4pPr marL="2133600" marR="0" indent="-5334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0000"/>
              <a:buFontTx/>
              <a:buBlip>
                <a:blip r:embed="rId2"/>
              </a:buBlip>
              <a:tabLst/>
              <a:defRPr sz="4300" b="0" i="0" u="none" strike="noStrike" cap="none" spc="0" baseline="0">
                <a:ln>
                  <a:noFill/>
                </a:ln>
                <a:solidFill>
                  <a:srgbClr val="54605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4pPr>
            <a:lvl5pPr marL="2667000" marR="0" indent="-5334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0000"/>
              <a:buFontTx/>
              <a:buBlip>
                <a:blip r:embed="rId2"/>
              </a:buBlip>
              <a:tabLst/>
              <a:defRPr sz="4300" b="0" i="0" u="none" strike="noStrike" cap="none" spc="0" baseline="0">
                <a:ln>
                  <a:noFill/>
                </a:ln>
                <a:solidFill>
                  <a:srgbClr val="54605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5pPr>
            <a:lvl6pPr marL="3200400" marR="0" indent="-5334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0000"/>
              <a:buFontTx/>
              <a:buBlip>
                <a:blip r:embed="rId2"/>
              </a:buBlip>
              <a:tabLst/>
              <a:defRPr sz="4300" b="0" i="0" u="none" strike="noStrike" cap="none" spc="0" baseline="0">
                <a:ln>
                  <a:noFill/>
                </a:ln>
                <a:solidFill>
                  <a:srgbClr val="54605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6pPr>
            <a:lvl7pPr marL="3733800" marR="0" indent="-5334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0000"/>
              <a:buFontTx/>
              <a:buBlip>
                <a:blip r:embed="rId2"/>
              </a:buBlip>
              <a:tabLst/>
              <a:defRPr sz="4300" b="0" i="0" u="none" strike="noStrike" cap="none" spc="0" baseline="0">
                <a:ln>
                  <a:noFill/>
                </a:ln>
                <a:solidFill>
                  <a:srgbClr val="54605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7pPr>
            <a:lvl8pPr marL="4267200" marR="0" indent="-5334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0000"/>
              <a:buFontTx/>
              <a:buBlip>
                <a:blip r:embed="rId2"/>
              </a:buBlip>
              <a:tabLst/>
              <a:defRPr sz="4300" b="0" i="0" u="none" strike="noStrike" cap="none" spc="0" baseline="0">
                <a:ln>
                  <a:noFill/>
                </a:ln>
                <a:solidFill>
                  <a:srgbClr val="54605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8pPr>
            <a:lvl9pPr marL="4800600" marR="0" indent="-5334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0000"/>
              <a:buFontTx/>
              <a:buBlip>
                <a:blip r:embed="rId2"/>
              </a:buBlip>
              <a:tabLst/>
              <a:defRPr sz="4300" b="0" i="0" u="none" strike="noStrike" cap="none" spc="0" baseline="0">
                <a:ln>
                  <a:noFill/>
                </a:ln>
                <a:solidFill>
                  <a:srgbClr val="54605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hangingPunct="1"/>
            <a:endParaRPr lang="en-US" dirty="0"/>
          </a:p>
        </p:txBody>
      </p:sp>
      <p:sp>
        <p:nvSpPr>
          <p:cNvPr id="5" name="Shape 318"/>
          <p:cNvSpPr txBox="1">
            <a:spLocks/>
          </p:cNvSpPr>
          <p:nvPr/>
        </p:nvSpPr>
        <p:spPr>
          <a:xfrm>
            <a:off x="723900" y="2505075"/>
            <a:ext cx="11709400" cy="647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533400" marR="0" indent="-5334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0000"/>
              <a:buFontTx/>
              <a:buBlip>
                <a:blip r:embed="rId2"/>
              </a:buBlip>
              <a:tabLst/>
              <a:defRPr sz="4300" b="0" i="0" u="none" strike="noStrike" cap="none" spc="0" baseline="0">
                <a:ln>
                  <a:noFill/>
                </a:ln>
                <a:solidFill>
                  <a:srgbClr val="54605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1pPr>
            <a:lvl2pPr marL="1066800" marR="0" indent="-5334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0000"/>
              <a:buFontTx/>
              <a:buBlip>
                <a:blip r:embed="rId2"/>
              </a:buBlip>
              <a:tabLst/>
              <a:defRPr sz="4300" b="0" i="0" u="none" strike="noStrike" cap="none" spc="0" baseline="0">
                <a:ln>
                  <a:noFill/>
                </a:ln>
                <a:solidFill>
                  <a:srgbClr val="54605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2pPr>
            <a:lvl3pPr marL="1600200" marR="0" indent="-5334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0000"/>
              <a:buFontTx/>
              <a:buBlip>
                <a:blip r:embed="rId2"/>
              </a:buBlip>
              <a:tabLst/>
              <a:defRPr sz="4300" b="0" i="0" u="none" strike="noStrike" cap="none" spc="0" baseline="0">
                <a:ln>
                  <a:noFill/>
                </a:ln>
                <a:solidFill>
                  <a:srgbClr val="54605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3pPr>
            <a:lvl4pPr marL="2133600" marR="0" indent="-5334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0000"/>
              <a:buFontTx/>
              <a:buBlip>
                <a:blip r:embed="rId2"/>
              </a:buBlip>
              <a:tabLst/>
              <a:defRPr sz="4300" b="0" i="0" u="none" strike="noStrike" cap="none" spc="0" baseline="0">
                <a:ln>
                  <a:noFill/>
                </a:ln>
                <a:solidFill>
                  <a:srgbClr val="54605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4pPr>
            <a:lvl5pPr marL="2667000" marR="0" indent="-5334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0000"/>
              <a:buFontTx/>
              <a:buBlip>
                <a:blip r:embed="rId2"/>
              </a:buBlip>
              <a:tabLst/>
              <a:defRPr sz="4300" b="0" i="0" u="none" strike="noStrike" cap="none" spc="0" baseline="0">
                <a:ln>
                  <a:noFill/>
                </a:ln>
                <a:solidFill>
                  <a:srgbClr val="54605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5pPr>
            <a:lvl6pPr marL="3200400" marR="0" indent="-5334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0000"/>
              <a:buFontTx/>
              <a:buBlip>
                <a:blip r:embed="rId2"/>
              </a:buBlip>
              <a:tabLst/>
              <a:defRPr sz="4300" b="0" i="0" u="none" strike="noStrike" cap="none" spc="0" baseline="0">
                <a:ln>
                  <a:noFill/>
                </a:ln>
                <a:solidFill>
                  <a:srgbClr val="54605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6pPr>
            <a:lvl7pPr marL="3733800" marR="0" indent="-5334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0000"/>
              <a:buFontTx/>
              <a:buBlip>
                <a:blip r:embed="rId2"/>
              </a:buBlip>
              <a:tabLst/>
              <a:defRPr sz="4300" b="0" i="0" u="none" strike="noStrike" cap="none" spc="0" baseline="0">
                <a:ln>
                  <a:noFill/>
                </a:ln>
                <a:solidFill>
                  <a:srgbClr val="54605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7pPr>
            <a:lvl8pPr marL="4267200" marR="0" indent="-5334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0000"/>
              <a:buFontTx/>
              <a:buBlip>
                <a:blip r:embed="rId2"/>
              </a:buBlip>
              <a:tabLst/>
              <a:defRPr sz="4300" b="0" i="0" u="none" strike="noStrike" cap="none" spc="0" baseline="0">
                <a:ln>
                  <a:noFill/>
                </a:ln>
                <a:solidFill>
                  <a:srgbClr val="54605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8pPr>
            <a:lvl9pPr marL="4800600" marR="0" indent="-5334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40000"/>
              <a:buFontTx/>
              <a:buBlip>
                <a:blip r:embed="rId2"/>
              </a:buBlip>
              <a:tabLst/>
              <a:defRPr sz="4300" b="0" i="0" u="none" strike="noStrike" cap="none" spc="0" baseline="0">
                <a:ln>
                  <a:noFill/>
                </a:ln>
                <a:solidFill>
                  <a:srgbClr val="54605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hangingPunct="1"/>
            <a:r>
              <a:rPr lang="en-US" dirty="0" smtClean="0"/>
              <a:t>Calculate the OH- concentration in a 0.15 M </a:t>
            </a:r>
            <a:r>
              <a:rPr lang="en-US" dirty="0" err="1" smtClean="0"/>
              <a:t>NaOH</a:t>
            </a:r>
            <a:r>
              <a:rPr lang="en-US" dirty="0" smtClean="0"/>
              <a:t> solution of NH3</a:t>
            </a:r>
          </a:p>
          <a:p>
            <a:pPr hangingPunct="1"/>
            <a:r>
              <a:rPr lang="en-US" dirty="0" smtClean="0"/>
              <a:t>Write the chemical equation first</a:t>
            </a:r>
          </a:p>
          <a:p>
            <a:pPr hangingPunct="1"/>
            <a:r>
              <a:rPr lang="en-US" dirty="0" smtClean="0"/>
              <a:t>Kb = 1.8 x 10 ^ 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87990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16.6 Practice Problem</a:t>
            </a:r>
          </a:p>
        </p:txBody>
      </p:sp>
      <p:sp>
        <p:nvSpPr>
          <p:cNvPr id="318" name="Shape 31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</a:lstStyle>
          <a:p>
            <a:r>
              <a:rPr dirty="0"/>
              <a:t>Calculate </a:t>
            </a:r>
            <a:r>
              <a:rPr dirty="0" err="1"/>
              <a:t>Ka</a:t>
            </a:r>
            <a:r>
              <a:rPr dirty="0"/>
              <a:t> from a 0.10 M formic acid solution (HCHO2)</a:t>
            </a:r>
          </a:p>
          <a:p>
            <a:pPr lvl="1"/>
            <a:r>
              <a:rPr dirty="0"/>
              <a:t>pH was measured to be 2.38 at 25 degrees Celsius </a:t>
            </a:r>
            <a:endParaRPr lang="en-US" dirty="0" smtClean="0"/>
          </a:p>
          <a:p>
            <a:r>
              <a:rPr lang="en-US" dirty="0" smtClean="0"/>
              <a:t>Here come the ICE tables!!</a:t>
            </a:r>
            <a:endParaRPr dirty="0"/>
          </a:p>
        </p:txBody>
      </p:sp>
    </p:spTree>
  </p:cSld>
  <p:clrMapOvr>
    <a:masterClrMapping/>
  </p:clrMapOvr>
  <p:transition spd="slow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16.6 </a:t>
            </a:r>
            <a:r>
              <a:rPr lang="en-US" dirty="0" err="1" smtClean="0"/>
              <a:t>Polyprotic</a:t>
            </a:r>
            <a:r>
              <a:rPr lang="en-US" dirty="0" smtClean="0"/>
              <a:t> Acids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Polyprotic</a:t>
            </a:r>
            <a:r>
              <a:rPr lang="en-US" dirty="0" smtClean="0"/>
              <a:t> acids – acids in which there is more than one </a:t>
            </a:r>
            <a:r>
              <a:rPr lang="en-US" dirty="0" err="1" smtClean="0"/>
              <a:t>ionizable</a:t>
            </a:r>
            <a:r>
              <a:rPr lang="en-US" dirty="0" smtClean="0"/>
              <a:t> hydrogen</a:t>
            </a:r>
          </a:p>
          <a:p>
            <a:r>
              <a:rPr lang="en-US" dirty="0" smtClean="0"/>
              <a:t>Dissociation constants are labeled Ka1, Ka2, and so forth</a:t>
            </a:r>
          </a:p>
          <a:p>
            <a:r>
              <a:rPr lang="en-US" dirty="0" smtClean="0"/>
              <a:t>The first </a:t>
            </a:r>
            <a:r>
              <a:rPr lang="en-US" dirty="0" err="1" smtClean="0"/>
              <a:t>ionizable</a:t>
            </a:r>
            <a:r>
              <a:rPr lang="en-US" dirty="0" smtClean="0"/>
              <a:t> hydrogen will always dissociate easier </a:t>
            </a:r>
          </a:p>
          <a:p>
            <a:pPr lvl="1"/>
            <a:r>
              <a:rPr lang="en-US" dirty="0" smtClean="0"/>
              <a:t>Easier to remove the proton from the neutral atom</a:t>
            </a:r>
          </a:p>
          <a:p>
            <a:pPr lvl="1"/>
            <a:r>
              <a:rPr lang="en-US" dirty="0" smtClean="0"/>
              <a:t>Ka1 will always be the largest  </a:t>
            </a:r>
          </a:p>
        </p:txBody>
      </p:sp>
    </p:spTree>
    <p:extLst>
      <p:ext uri="{BB962C8B-B14F-4D97-AF65-F5344CB8AC3E}">
        <p14:creationId xmlns:p14="http://schemas.microsoft.com/office/powerpoint/2010/main" val="155043248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16.6 </a:t>
            </a:r>
            <a:r>
              <a:rPr lang="en-US" dirty="0" err="1" smtClean="0"/>
              <a:t>Polyprotic</a:t>
            </a:r>
            <a:r>
              <a:rPr lang="en-US" dirty="0" smtClean="0"/>
              <a:t> Acids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Sulfuric acid is the only common </a:t>
            </a:r>
            <a:r>
              <a:rPr lang="en-US" dirty="0" err="1" smtClean="0"/>
              <a:t>polyprotic</a:t>
            </a:r>
            <a:r>
              <a:rPr lang="en-US" dirty="0" smtClean="0"/>
              <a:t> acid, and is considered completely ionized based on the removal of the first proton</a:t>
            </a:r>
          </a:p>
          <a:p>
            <a:r>
              <a:rPr lang="en-US" dirty="0" smtClean="0"/>
              <a:t>Otherwise, as long as Ka1 and Ka2 differ by a factor of 10^3 or more….</a:t>
            </a:r>
          </a:p>
          <a:p>
            <a:r>
              <a:rPr lang="en-US" dirty="0" smtClean="0"/>
              <a:t>It is satisfactory to calculate the pH based on Ka1</a:t>
            </a:r>
          </a:p>
        </p:txBody>
      </p:sp>
    </p:spTree>
    <p:extLst>
      <p:ext uri="{BB962C8B-B14F-4D97-AF65-F5344CB8AC3E}">
        <p14:creationId xmlns:p14="http://schemas.microsoft.com/office/powerpoint/2010/main" val="1820535759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16.6 </a:t>
            </a:r>
            <a:r>
              <a:rPr lang="en-US" dirty="0" err="1" smtClean="0"/>
              <a:t>Polyprotic</a:t>
            </a:r>
            <a:r>
              <a:rPr lang="en-US" dirty="0" smtClean="0"/>
              <a:t> Acids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594" y="3476529"/>
            <a:ext cx="9345612" cy="384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6872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is equilibrium?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96062" indent="-496062" defTabSz="543305">
              <a:spcBef>
                <a:spcPts val="3900"/>
              </a:spcBef>
              <a:buBlip>
                <a:blip r:embed="rId2"/>
              </a:buBlip>
              <a:defRPr sz="3900"/>
            </a:pPr>
            <a:r>
              <a:t>Equilibrium is accomplished when the forward and reverse reactions are happening at the same rate</a:t>
            </a:r>
          </a:p>
          <a:p>
            <a:pPr marL="496062" indent="-496062" defTabSz="543305">
              <a:spcBef>
                <a:spcPts val="3900"/>
              </a:spcBef>
              <a:buBlip>
                <a:blip r:embed="rId2"/>
              </a:buBlip>
              <a:defRPr sz="3900"/>
            </a:pPr>
            <a:r>
              <a:t>Seemingly nothing is happening but..</a:t>
            </a:r>
          </a:p>
          <a:p>
            <a:pPr marL="496062" indent="-496062" defTabSz="543305">
              <a:spcBef>
                <a:spcPts val="3900"/>
              </a:spcBef>
              <a:buBlip>
                <a:blip r:embed="rId2"/>
              </a:buBlip>
              <a:defRPr sz="3900"/>
            </a:pPr>
            <a:r>
              <a:t>At the molecular level products are being formed while reactants are simultaneously being created </a:t>
            </a:r>
          </a:p>
          <a:p>
            <a:pPr marL="992124" lvl="1" indent="-496062" defTabSz="543305">
              <a:spcBef>
                <a:spcPts val="3900"/>
              </a:spcBef>
              <a:buBlip>
                <a:blip r:embed="rId2"/>
              </a:buBlip>
              <a:defRPr sz="3900"/>
            </a:pPr>
            <a:r>
              <a:t>at the same rate</a:t>
            </a:r>
          </a:p>
        </p:txBody>
      </p:sp>
    </p:spTree>
  </p:cSld>
  <p:clrMapOvr>
    <a:masterClrMapping/>
  </p:clrMapOvr>
  <p:transition spd="slow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16.6 Titration of </a:t>
            </a:r>
            <a:r>
              <a:rPr lang="en-US" dirty="0" err="1" smtClean="0"/>
              <a:t>Polyprotic</a:t>
            </a:r>
            <a:r>
              <a:rPr lang="en-US" dirty="0" smtClean="0"/>
              <a:t> Acids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2831733"/>
            <a:ext cx="7540625" cy="562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49732"/>
      </p:ext>
    </p:extLst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16.7 Weak Bases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substances act as weak bases in water</a:t>
            </a:r>
          </a:p>
          <a:p>
            <a:r>
              <a:rPr lang="en-US" dirty="0" smtClean="0"/>
              <a:t>Important take away from this…</a:t>
            </a:r>
          </a:p>
          <a:p>
            <a:pPr lvl="1"/>
            <a:r>
              <a:rPr lang="en-US" dirty="0" smtClean="0"/>
              <a:t>Weak bases attract a proton</a:t>
            </a:r>
          </a:p>
          <a:p>
            <a:r>
              <a:rPr lang="en-US" dirty="0" smtClean="0"/>
              <a:t>Strength of the base can be interpreted as the value of its </a:t>
            </a:r>
            <a:r>
              <a:rPr lang="en-US" b="1" dirty="0" smtClean="0"/>
              <a:t>Kb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3801"/>
      </p:ext>
    </p:extLst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16.7 Common Weak Bases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662" y="2400300"/>
            <a:ext cx="6157475" cy="655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02954"/>
      </p:ext>
    </p:extLst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16.8 Types of Weak Bases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Type 1:  Have a lone pair of electrons, typically nitrogen</a:t>
            </a:r>
          </a:p>
          <a:p>
            <a:pPr lvl="1"/>
            <a:r>
              <a:rPr lang="en-US" dirty="0" smtClean="0"/>
              <a:t>Lone pair is necessary to form the bond with H+</a:t>
            </a:r>
          </a:p>
          <a:p>
            <a:r>
              <a:rPr lang="en-US" dirty="0" smtClean="0"/>
              <a:t>Type 2: Are the anion of a weak acid ( conjugate base)</a:t>
            </a:r>
          </a:p>
          <a:p>
            <a:r>
              <a:rPr lang="en-US" dirty="0" smtClean="0"/>
              <a:t>Kw = </a:t>
            </a:r>
            <a:r>
              <a:rPr lang="en-US" dirty="0" err="1" smtClean="0"/>
              <a:t>Ka</a:t>
            </a:r>
            <a:r>
              <a:rPr lang="en-US" dirty="0"/>
              <a:t> </a:t>
            </a:r>
            <a:r>
              <a:rPr lang="en-US" dirty="0" smtClean="0"/>
              <a:t>x Kb </a:t>
            </a:r>
            <a:r>
              <a:rPr lang="en-US" dirty="0" smtClean="0">
                <a:sym typeface="Wingdings" panose="05000000000000000000" pitchFamily="2" charset="2"/>
              </a:rPr>
              <a:t> Last little </a:t>
            </a:r>
            <a:r>
              <a:rPr lang="en-US" dirty="0" err="1" smtClean="0">
                <a:sym typeface="Wingdings" panose="05000000000000000000" pitchFamily="2" charset="2"/>
              </a:rPr>
              <a:t>tid</a:t>
            </a:r>
            <a:r>
              <a:rPr lang="en-US" dirty="0" smtClean="0">
                <a:sym typeface="Wingdings" panose="05000000000000000000" pitchFamily="2" charset="2"/>
              </a:rPr>
              <a:t> bit of info in terms of constants, if you know one you can find the other (at 25 degrees C)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5991428"/>
      </p:ext>
    </p:extLst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16.9 What determines the Strength of Acids?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At the molecular level…</a:t>
            </a:r>
          </a:p>
          <a:p>
            <a:r>
              <a:rPr lang="en-US" dirty="0" smtClean="0"/>
              <a:t>Binary acids H-X, depends on the bond strength</a:t>
            </a:r>
          </a:p>
          <a:p>
            <a:r>
              <a:rPr lang="en-US" dirty="0" smtClean="0"/>
              <a:t>Bond strength decreases as atomic size increases</a:t>
            </a:r>
          </a:p>
          <a:p>
            <a:r>
              <a:rPr lang="en-US" dirty="0" smtClean="0"/>
              <a:t>Acidity increases as size increases (down a group)</a:t>
            </a:r>
          </a:p>
          <a:p>
            <a:r>
              <a:rPr lang="en-US" dirty="0" smtClean="0"/>
              <a:t>Across a row, as electronegativity increases, acidity increases</a:t>
            </a:r>
          </a:p>
        </p:txBody>
      </p:sp>
    </p:spTree>
    <p:extLst>
      <p:ext uri="{BB962C8B-B14F-4D97-AF65-F5344CB8AC3E}">
        <p14:creationId xmlns:p14="http://schemas.microsoft.com/office/powerpoint/2010/main" val="2291131401"/>
      </p:ext>
    </p:extLst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16.9 Acid Strength Trend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1" y="3316335"/>
            <a:ext cx="8621712" cy="424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10617"/>
      </p:ext>
    </p:extLst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16.9 Strength of </a:t>
            </a:r>
            <a:r>
              <a:rPr lang="en-US" dirty="0" err="1" smtClean="0"/>
              <a:t>Oxyacids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700" y="2628900"/>
            <a:ext cx="7424738" cy="6477000"/>
          </a:xfrm>
        </p:spPr>
        <p:txBody>
          <a:bodyPr/>
          <a:lstStyle/>
          <a:p>
            <a:r>
              <a:rPr lang="en-US" dirty="0" smtClean="0"/>
              <a:t>Some </a:t>
            </a:r>
            <a:r>
              <a:rPr lang="en-US" dirty="0" err="1" smtClean="0"/>
              <a:t>oxyacids</a:t>
            </a:r>
            <a:r>
              <a:rPr lang="en-US" dirty="0" smtClean="0"/>
              <a:t> have OH groups attached, what determines whether they will act as acids or bases?</a:t>
            </a:r>
          </a:p>
          <a:p>
            <a:r>
              <a:rPr lang="en-US" dirty="0" smtClean="0"/>
              <a:t>Depends on the electronegativity of the central atom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030" y="4388556"/>
            <a:ext cx="4537070" cy="250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86918"/>
      </p:ext>
    </p:extLst>
  </p:cSld>
  <p:clrMapOvr>
    <a:masterClrMapping/>
  </p:clrMapOvr>
  <p:transition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16.9 Strength of </a:t>
            </a:r>
            <a:r>
              <a:rPr lang="en-US" dirty="0" err="1"/>
              <a:t>Oxyacids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we consider the bonded group attached to an OH- ion… Y–O-H</a:t>
            </a:r>
          </a:p>
          <a:p>
            <a:pPr lvl="1"/>
            <a:r>
              <a:rPr lang="en-US" dirty="0" smtClean="0"/>
              <a:t>If Y is a metal (Na, K, or Mg), which has low electronegativity, Y completely transfers its electrons to an OH- group and acts as a base</a:t>
            </a:r>
          </a:p>
        </p:txBody>
      </p:sp>
    </p:spTree>
    <p:extLst>
      <p:ext uri="{BB962C8B-B14F-4D97-AF65-F5344CB8AC3E}">
        <p14:creationId xmlns:p14="http://schemas.microsoft.com/office/powerpoint/2010/main" val="2176902646"/>
      </p:ext>
    </p:extLst>
  </p:cSld>
  <p:clrMapOvr>
    <a:masterClrMapping/>
  </p:clrMapOvr>
  <p:transition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16.9 Strength of </a:t>
            </a:r>
            <a:r>
              <a:rPr lang="en-US" dirty="0" err="1"/>
              <a:t>Oxyacids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488" y="2886075"/>
            <a:ext cx="8688387" cy="635793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Y-O-H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Y is a nonmetal, the bond to O is covalent, and the substance does not readily lose </a:t>
            </a:r>
            <a:r>
              <a:rPr lang="en-US" dirty="0" smtClean="0"/>
              <a:t>OH-</a:t>
            </a:r>
          </a:p>
          <a:p>
            <a:pPr lvl="1"/>
            <a:r>
              <a:rPr lang="en-US" dirty="0" smtClean="0"/>
              <a:t>2 Reasons</a:t>
            </a:r>
          </a:p>
          <a:p>
            <a:pPr lvl="2"/>
            <a:r>
              <a:rPr lang="en-US" dirty="0" smtClean="0"/>
              <a:t>Electron density is favored by the Oxygen atom, and is more likely to form H+</a:t>
            </a:r>
          </a:p>
          <a:p>
            <a:pPr lvl="2"/>
            <a:r>
              <a:rPr lang="en-US" dirty="0" smtClean="0"/>
              <a:t>Electronegative elements form a more stable anion (A-) as the conjugate base.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042716"/>
      </p:ext>
    </p:extLst>
  </p:cSld>
  <p:clrMapOvr>
    <a:masterClrMapping/>
  </p:clrMapOvr>
  <p:transition spd="med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16.9 Strength of </a:t>
            </a:r>
            <a:r>
              <a:rPr lang="en-US" dirty="0" err="1"/>
              <a:t>Oxyacids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700" y="2300287"/>
            <a:ext cx="10453688" cy="4302125"/>
          </a:xfrm>
        </p:spPr>
        <p:txBody>
          <a:bodyPr>
            <a:normAutofit/>
          </a:bodyPr>
          <a:lstStyle/>
          <a:p>
            <a:r>
              <a:rPr lang="en-US" dirty="0" smtClean="0"/>
              <a:t>In general, the more Oxygen atoms  surrounding the central atom, polarizes the O-H bond, and increases the strength of the acid i.e.</a:t>
            </a:r>
          </a:p>
          <a:p>
            <a:r>
              <a:rPr lang="en-US" dirty="0" smtClean="0"/>
              <a:t>Favorability to lose H+, rather than OH-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12" y="6528982"/>
            <a:ext cx="7843837" cy="255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3139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Graphical Representation</a:t>
            </a:r>
          </a:p>
        </p:txBody>
      </p:sp>
      <p:pic>
        <p:nvPicPr>
          <p:cNvPr id="151" name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8594" y="3486150"/>
            <a:ext cx="11487612" cy="41718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16.9 Strength of </a:t>
            </a:r>
            <a:r>
              <a:rPr lang="en-US" dirty="0" err="1"/>
              <a:t>Oxyacids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5" y="3741491"/>
            <a:ext cx="6907212" cy="384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71917"/>
      </p:ext>
    </p:extLst>
  </p:cSld>
  <p:clrMapOvr>
    <a:masterClrMapping/>
  </p:clrMapOvr>
  <p:transition spd="med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16.10 Lewis Acids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Lewis acid – electron pair acceptor</a:t>
            </a:r>
          </a:p>
          <a:p>
            <a:r>
              <a:rPr lang="en-US" dirty="0" smtClean="0"/>
              <a:t>Lewis base – electron pair donator</a:t>
            </a:r>
          </a:p>
          <a:p>
            <a:r>
              <a:rPr lang="en-US" dirty="0" smtClean="0"/>
              <a:t>Lewis bases can donate their electrons to other compounds besides H+ which greatly increases the number of species that can be considered acids</a:t>
            </a:r>
          </a:p>
          <a:p>
            <a:r>
              <a:rPr lang="en-US" dirty="0" smtClean="0"/>
              <a:t>We have already mentioned this in that bases need to have a lone pair of electrons to react with H+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528044"/>
      </p:ext>
    </p:extLst>
  </p:cSld>
  <p:clrMapOvr>
    <a:masterClrMapping/>
  </p:clrMapOvr>
  <p:transition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16.11 Example Mechanis</a:t>
            </a:r>
            <a:r>
              <a:rPr lang="en-US" dirty="0"/>
              <a:t>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7" y="3859277"/>
            <a:ext cx="5468882" cy="2027584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647700" y="2009789"/>
            <a:ext cx="11168063" cy="6080110"/>
          </a:xfrm>
        </p:spPr>
        <p:txBody>
          <a:bodyPr>
            <a:normAutofit/>
          </a:bodyPr>
          <a:lstStyle/>
          <a:p>
            <a:r>
              <a:rPr lang="en-US" dirty="0" smtClean="0"/>
              <a:t>Lewis acid is also called an electrophile</a:t>
            </a:r>
          </a:p>
          <a:p>
            <a:r>
              <a:rPr lang="en-US" dirty="0" smtClean="0"/>
              <a:t> 1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2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7" y="6356362"/>
            <a:ext cx="6402312" cy="235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0132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15.5 Calculating Keq or Kp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Write the equilibrium expression</a:t>
            </a:r>
          </a:p>
          <a:p>
            <a:pPr>
              <a:buBlip>
                <a:blip r:embed="rId2"/>
              </a:buBlip>
            </a:pPr>
            <a:r>
              <a:t>Substitute known values for reactants and products </a:t>
            </a:r>
          </a:p>
          <a:p>
            <a:pPr>
              <a:buBlip>
                <a:blip r:embed="rId2"/>
              </a:buBlip>
            </a:pPr>
            <a:r>
              <a:t>Interpret the meaning in the value of the equilibrium constant 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BrushedCanvas">
  <a:themeElements>
    <a:clrScheme name="BrushedCanvas">
      <a:dk1>
        <a:srgbClr val="546056"/>
      </a:dk1>
      <a:lt1>
        <a:srgbClr val="600C52"/>
      </a:lt1>
      <a:dk2>
        <a:srgbClr val="A7A7A7"/>
      </a:dk2>
      <a:lt2>
        <a:srgbClr val="535353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00C52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546056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546056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rushedCanvas">
  <a:themeElements>
    <a:clrScheme name="BrushedCanva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00C52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546056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546056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4489</TotalTime>
  <Words>3179</Words>
  <Application>Microsoft Office PowerPoint</Application>
  <PresentationFormat>Custom</PresentationFormat>
  <Paragraphs>330</Paragraphs>
  <Slides>82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8" baseType="lpstr">
      <vt:lpstr>Arial</vt:lpstr>
      <vt:lpstr>Helvetica Neue</vt:lpstr>
      <vt:lpstr>Hoefler Text</vt:lpstr>
      <vt:lpstr>Palatino</vt:lpstr>
      <vt:lpstr>Wingdings</vt:lpstr>
      <vt:lpstr>BrushedCanvas</vt:lpstr>
      <vt:lpstr>Chemical Equilibrium and Acid-Base</vt:lpstr>
      <vt:lpstr>Topics Covered Chapter 15</vt:lpstr>
      <vt:lpstr>Topics Covered Chapter 16</vt:lpstr>
      <vt:lpstr>Problem Set </vt:lpstr>
      <vt:lpstr>15.1 Basis of Principle</vt:lpstr>
      <vt:lpstr>Self Ionization of Water</vt:lpstr>
      <vt:lpstr>What is equilibrium?</vt:lpstr>
      <vt:lpstr>Graphical Representation</vt:lpstr>
      <vt:lpstr>15.5 Calculating Keq or Kp</vt:lpstr>
      <vt:lpstr>Equilibrium Expression</vt:lpstr>
      <vt:lpstr>Example</vt:lpstr>
      <vt:lpstr>Keq Breakdown</vt:lpstr>
      <vt:lpstr>Calculating Keq or Kp</vt:lpstr>
      <vt:lpstr>Calculating Keq or Kp</vt:lpstr>
      <vt:lpstr>ICE Table</vt:lpstr>
      <vt:lpstr>ICE Tables</vt:lpstr>
      <vt:lpstr>15.6 Applications of Equilibrium Constants</vt:lpstr>
      <vt:lpstr>Evaluating Q</vt:lpstr>
      <vt:lpstr>Calculating Keq from initial conc.</vt:lpstr>
      <vt:lpstr>Calculating Keq from initial conc.</vt:lpstr>
      <vt:lpstr>ICE table practice</vt:lpstr>
      <vt:lpstr>Le’Chateliers Principle</vt:lpstr>
      <vt:lpstr>Le’Chateliers Principle </vt:lpstr>
      <vt:lpstr>Adding/Removing (Conc.)</vt:lpstr>
      <vt:lpstr>Le’Chateliers Principle </vt:lpstr>
      <vt:lpstr>Le’Chateliers Principle </vt:lpstr>
      <vt:lpstr>Changing in Volume</vt:lpstr>
      <vt:lpstr>Example</vt:lpstr>
      <vt:lpstr>Change in Temperature</vt:lpstr>
      <vt:lpstr>Addition of Catalyst </vt:lpstr>
      <vt:lpstr>Summary </vt:lpstr>
      <vt:lpstr>Topics Covered Chapter 16</vt:lpstr>
      <vt:lpstr>16.1 Intro</vt:lpstr>
      <vt:lpstr>16.1 Review</vt:lpstr>
      <vt:lpstr>16.2 Bronsted Lowry </vt:lpstr>
      <vt:lpstr>16.2 Bronsted Lowry </vt:lpstr>
      <vt:lpstr>16.2 Bronsted Lowry </vt:lpstr>
      <vt:lpstr>16.2 Bronsted Acid Examples</vt:lpstr>
      <vt:lpstr>16.2 Another Example </vt:lpstr>
      <vt:lpstr>16.2 Conjugate Acid-Base Pairs</vt:lpstr>
      <vt:lpstr>Predicting Equilibrium (Kc)</vt:lpstr>
      <vt:lpstr>PowerPoint Presentation</vt:lpstr>
      <vt:lpstr>16.2 Relative Strengths </vt:lpstr>
      <vt:lpstr>16.2 Identifying Conjugates</vt:lpstr>
      <vt:lpstr>16.2 Conjugate practice</vt:lpstr>
      <vt:lpstr>16.3 Auto (self) ionization of water </vt:lpstr>
      <vt:lpstr>16.3 Ion Product of Water</vt:lpstr>
      <vt:lpstr>16.3 Ion Product of Water</vt:lpstr>
      <vt:lpstr>16.4 pH scale</vt:lpstr>
      <vt:lpstr>16.4 Why is that useful</vt:lpstr>
      <vt:lpstr>16.4 Calculate the pH of the following</vt:lpstr>
      <vt:lpstr>16.4 pH scale</vt:lpstr>
      <vt:lpstr>16.4 Other p scales</vt:lpstr>
      <vt:lpstr>16.4 Calculating pH from pOH</vt:lpstr>
      <vt:lpstr>16.5 Strong Acids and Bases</vt:lpstr>
      <vt:lpstr>16.5 Strong Acids</vt:lpstr>
      <vt:lpstr>16.6 Strong Basee</vt:lpstr>
      <vt:lpstr>16.6 Strong Base</vt:lpstr>
      <vt:lpstr>16.6 Weak Acids</vt:lpstr>
      <vt:lpstr>16.6 Weak acids</vt:lpstr>
      <vt:lpstr>16.6 Ionization of Acetic Acid</vt:lpstr>
      <vt:lpstr>16.6 Ka </vt:lpstr>
      <vt:lpstr>16.6 Calculating Ka of pH</vt:lpstr>
      <vt:lpstr>16.6 5% Approximation</vt:lpstr>
      <vt:lpstr>16.6 ICE table practice </vt:lpstr>
      <vt:lpstr>16.6 Practice Problem</vt:lpstr>
      <vt:lpstr>16.6 Polyprotic Acids</vt:lpstr>
      <vt:lpstr>16.6 Polyprotic Acids</vt:lpstr>
      <vt:lpstr>16.6 Polyprotic Acids</vt:lpstr>
      <vt:lpstr>16.6 Titration of Polyprotic Acids</vt:lpstr>
      <vt:lpstr>16.7 Weak Bases</vt:lpstr>
      <vt:lpstr>16.7 Common Weak Bases</vt:lpstr>
      <vt:lpstr>16.8 Types of Weak Bases</vt:lpstr>
      <vt:lpstr>16.9 What determines the Strength of Acids?</vt:lpstr>
      <vt:lpstr>16.9 Acid Strength Trend</vt:lpstr>
      <vt:lpstr>16.9 Strength of Oxyacids</vt:lpstr>
      <vt:lpstr>16.9 Strength of Oxyacids</vt:lpstr>
      <vt:lpstr>16.9 Strength of Oxyacids</vt:lpstr>
      <vt:lpstr>16.9 Strength of Oxyacids</vt:lpstr>
      <vt:lpstr>16.9 Strength of Oxyacids</vt:lpstr>
      <vt:lpstr>16.10 Lewis Acids</vt:lpstr>
      <vt:lpstr>16.11 Example Mechanism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Equilibrium and Acid-Base</dc:title>
  <dc:creator>Jacob Atherly</dc:creator>
  <cp:lastModifiedBy>Jacob Atherly</cp:lastModifiedBy>
  <cp:revision>12</cp:revision>
  <dcterms:modified xsi:type="dcterms:W3CDTF">2019-03-28T13:13:56Z</dcterms:modified>
</cp:coreProperties>
</file>